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Lst>
  <p:notesMasterIdLst>
    <p:notesMasterId r:id="rId18"/>
  </p:notesMasterIdLst>
  <p:sldIdLst>
    <p:sldId id="256" r:id="rId2"/>
    <p:sldId id="257" r:id="rId3"/>
    <p:sldId id="263" r:id="rId4"/>
    <p:sldId id="264" r:id="rId5"/>
    <p:sldId id="258" r:id="rId6"/>
    <p:sldId id="259" r:id="rId7"/>
    <p:sldId id="260" r:id="rId8"/>
    <p:sldId id="261" r:id="rId9"/>
    <p:sldId id="262" r:id="rId10"/>
    <p:sldId id="269" r:id="rId11"/>
    <p:sldId id="268" r:id="rId12"/>
    <p:sldId id="266" r:id="rId13"/>
    <p:sldId id="270" r:id="rId14"/>
    <p:sldId id="271" r:id="rId15"/>
    <p:sldId id="272"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79"/>
  </p:normalViewPr>
  <p:slideViewPr>
    <p:cSldViewPr snapToGrid="0">
      <p:cViewPr varScale="1">
        <p:scale>
          <a:sx n="90" d="100"/>
          <a:sy n="90" d="100"/>
        </p:scale>
        <p:origin x="232" y="4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18297B-0696-7D40-96C2-F76CD2B4AC8A}" type="datetimeFigureOut">
              <a:rPr lang="en-US" smtClean="0"/>
              <a:t>4/27/25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8FB88E-46FE-C242-87D3-69543E7D482C}" type="slidenum">
              <a:rPr lang="en-US" smtClean="0"/>
              <a:t>‹#›</a:t>
            </a:fld>
            <a:endParaRPr lang="en-US"/>
          </a:p>
        </p:txBody>
      </p:sp>
    </p:spTree>
    <p:extLst>
      <p:ext uri="{BB962C8B-B14F-4D97-AF65-F5344CB8AC3E}">
        <p14:creationId xmlns:p14="http://schemas.microsoft.com/office/powerpoint/2010/main" val="136786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8FB88E-46FE-C242-87D3-69543E7D482C}" type="slidenum">
              <a:rPr lang="en-US" smtClean="0"/>
              <a:t>4</a:t>
            </a:fld>
            <a:endParaRPr lang="en-US"/>
          </a:p>
        </p:txBody>
      </p:sp>
    </p:spTree>
    <p:extLst>
      <p:ext uri="{BB962C8B-B14F-4D97-AF65-F5344CB8AC3E}">
        <p14:creationId xmlns:p14="http://schemas.microsoft.com/office/powerpoint/2010/main" val="2826235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4E339-E294-985B-D0EB-6A15874EEB1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EED8F0D-9B63-967F-F067-E9F623CB8D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877B062-BA6C-BDE1-9556-CCA5BD7A05BE}"/>
              </a:ext>
            </a:extLst>
          </p:cNvPr>
          <p:cNvSpPr>
            <a:spLocks noGrp="1"/>
          </p:cNvSpPr>
          <p:nvPr>
            <p:ph type="dt" sz="half" idx="10"/>
          </p:nvPr>
        </p:nvSpPr>
        <p:spPr/>
        <p:txBody>
          <a:bodyPr/>
          <a:lstStyle/>
          <a:p>
            <a:fld id="{C7503B1F-7C7C-CE46-997F-A34460DF023A}" type="datetime1">
              <a:rPr lang="en-IN" smtClean="0"/>
              <a:t>27/04/25</a:t>
            </a:fld>
            <a:endParaRPr lang="en-US"/>
          </a:p>
        </p:txBody>
      </p:sp>
      <p:sp>
        <p:nvSpPr>
          <p:cNvPr id="5" name="Footer Placeholder 4">
            <a:extLst>
              <a:ext uri="{FF2B5EF4-FFF2-40B4-BE49-F238E27FC236}">
                <a16:creationId xmlns:a16="http://schemas.microsoft.com/office/drawing/2014/main" id="{6AB3EEA1-C56C-EA1D-C2E4-118B78545A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FC694-03E0-36B3-9C74-AA16B95669FC}"/>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31576441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529E5-11D5-8445-8B8D-772995AADE6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35080FF-4298-8BBD-9477-E3881A8A985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BC43362-D7D7-979B-197A-31326C3081D2}"/>
              </a:ext>
            </a:extLst>
          </p:cNvPr>
          <p:cNvSpPr>
            <a:spLocks noGrp="1"/>
          </p:cNvSpPr>
          <p:nvPr>
            <p:ph type="dt" sz="half" idx="10"/>
          </p:nvPr>
        </p:nvSpPr>
        <p:spPr/>
        <p:txBody>
          <a:bodyPr/>
          <a:lstStyle/>
          <a:p>
            <a:fld id="{70A8BA94-5C76-AC4C-9F45-B67AFCE1FF09}" type="datetime1">
              <a:rPr lang="en-IN" smtClean="0"/>
              <a:t>27/04/25</a:t>
            </a:fld>
            <a:endParaRPr lang="en-US"/>
          </a:p>
        </p:txBody>
      </p:sp>
      <p:sp>
        <p:nvSpPr>
          <p:cNvPr id="5" name="Footer Placeholder 4">
            <a:extLst>
              <a:ext uri="{FF2B5EF4-FFF2-40B4-BE49-F238E27FC236}">
                <a16:creationId xmlns:a16="http://schemas.microsoft.com/office/drawing/2014/main" id="{87C05CCA-F9E6-D9A6-4ED7-39561F0FB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208520-257B-07F2-DBC0-FAE76F3FCD88}"/>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2674585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CEF6D4-6F66-B36A-6507-5AE5745ACB3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C31FA97-DFAB-6736-57A2-26D0DCA6972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AA7D618-1656-E5DB-ABDE-5842E1409AE1}"/>
              </a:ext>
            </a:extLst>
          </p:cNvPr>
          <p:cNvSpPr>
            <a:spLocks noGrp="1"/>
          </p:cNvSpPr>
          <p:nvPr>
            <p:ph type="dt" sz="half" idx="10"/>
          </p:nvPr>
        </p:nvSpPr>
        <p:spPr/>
        <p:txBody>
          <a:bodyPr/>
          <a:lstStyle/>
          <a:p>
            <a:fld id="{67AD7F16-D3D6-8748-AFB0-F33F871A41DC}" type="datetime1">
              <a:rPr lang="en-IN" smtClean="0"/>
              <a:t>27/04/25</a:t>
            </a:fld>
            <a:endParaRPr lang="en-US"/>
          </a:p>
        </p:txBody>
      </p:sp>
      <p:sp>
        <p:nvSpPr>
          <p:cNvPr id="5" name="Footer Placeholder 4">
            <a:extLst>
              <a:ext uri="{FF2B5EF4-FFF2-40B4-BE49-F238E27FC236}">
                <a16:creationId xmlns:a16="http://schemas.microsoft.com/office/drawing/2014/main" id="{885EA44F-73B6-1A08-F756-19830A47C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4446F2-F12F-1786-6DC7-0845547ADAAD}"/>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1676511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8C067-E1E3-FBDB-0E63-2639D91AD09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949BF7B-6BFA-A64F-9347-2B070ED85A7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3CA756E-E5F4-B710-DBBF-AC850C96E475}"/>
              </a:ext>
            </a:extLst>
          </p:cNvPr>
          <p:cNvSpPr>
            <a:spLocks noGrp="1"/>
          </p:cNvSpPr>
          <p:nvPr>
            <p:ph type="dt" sz="half" idx="10"/>
          </p:nvPr>
        </p:nvSpPr>
        <p:spPr/>
        <p:txBody>
          <a:bodyPr/>
          <a:lstStyle/>
          <a:p>
            <a:fld id="{267BAE43-9E88-844C-8915-1F708F15BC2B}" type="datetime1">
              <a:rPr lang="en-IN" smtClean="0"/>
              <a:t>27/04/25</a:t>
            </a:fld>
            <a:endParaRPr lang="en-US"/>
          </a:p>
        </p:txBody>
      </p:sp>
      <p:sp>
        <p:nvSpPr>
          <p:cNvPr id="5" name="Footer Placeholder 4">
            <a:extLst>
              <a:ext uri="{FF2B5EF4-FFF2-40B4-BE49-F238E27FC236}">
                <a16:creationId xmlns:a16="http://schemas.microsoft.com/office/drawing/2014/main" id="{BB23EC70-AB6A-A935-99EA-BA09CC6E27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4CD325-EC72-B8A7-E241-D22496AB390D}"/>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2757102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CF575-D963-4F1C-D85E-1DC4B9B81AB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C529348-5CA4-A563-A007-8691553A408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C6E455E-C607-4862-6D43-41F2BC58BA2A}"/>
              </a:ext>
            </a:extLst>
          </p:cNvPr>
          <p:cNvSpPr>
            <a:spLocks noGrp="1"/>
          </p:cNvSpPr>
          <p:nvPr>
            <p:ph type="dt" sz="half" idx="10"/>
          </p:nvPr>
        </p:nvSpPr>
        <p:spPr/>
        <p:txBody>
          <a:bodyPr/>
          <a:lstStyle/>
          <a:p>
            <a:fld id="{C10EDB93-149F-E24C-9889-483EA703C75B}" type="datetime1">
              <a:rPr lang="en-IN" smtClean="0"/>
              <a:t>27/04/25</a:t>
            </a:fld>
            <a:endParaRPr lang="en-US"/>
          </a:p>
        </p:txBody>
      </p:sp>
      <p:sp>
        <p:nvSpPr>
          <p:cNvPr id="5" name="Footer Placeholder 4">
            <a:extLst>
              <a:ext uri="{FF2B5EF4-FFF2-40B4-BE49-F238E27FC236}">
                <a16:creationId xmlns:a16="http://schemas.microsoft.com/office/drawing/2014/main" id="{EA7380E2-6E39-0942-C815-8E29D3C0A8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0D86A5-5F9F-6FD7-3146-C429DABDE2DE}"/>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636063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51C95-2AB3-FADF-68EB-ED061FB7D0A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95D3DCC-E874-461D-65F0-9E8424F3734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C4F1ACE-C80D-2992-56A0-39598AE017C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86BD09A-D2CA-3ADE-D0FA-A9DD03D52ABE}"/>
              </a:ext>
            </a:extLst>
          </p:cNvPr>
          <p:cNvSpPr>
            <a:spLocks noGrp="1"/>
          </p:cNvSpPr>
          <p:nvPr>
            <p:ph type="dt" sz="half" idx="10"/>
          </p:nvPr>
        </p:nvSpPr>
        <p:spPr/>
        <p:txBody>
          <a:bodyPr/>
          <a:lstStyle/>
          <a:p>
            <a:fld id="{2A0324C7-B4FB-F14C-BD0B-7C6F24322DAC}" type="datetime1">
              <a:rPr lang="en-IN" smtClean="0"/>
              <a:t>27/04/25</a:t>
            </a:fld>
            <a:endParaRPr lang="en-US"/>
          </a:p>
        </p:txBody>
      </p:sp>
      <p:sp>
        <p:nvSpPr>
          <p:cNvPr id="6" name="Footer Placeholder 5">
            <a:extLst>
              <a:ext uri="{FF2B5EF4-FFF2-40B4-BE49-F238E27FC236}">
                <a16:creationId xmlns:a16="http://schemas.microsoft.com/office/drawing/2014/main" id="{5C483AB9-95D6-5C10-8A89-E58A62A469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3CEBBE-2140-8C21-D2BC-207CD87AADB2}"/>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1825710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50944-EB16-BF79-300A-8478B4E57A2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CFC387A-561A-1DB8-140D-386CEDF37D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A1E87FC-8385-5BE6-AB48-419883B5AFA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C001D48-6D99-45F3-9D3C-33D91C8CDA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37CD54C-8FBD-F199-0848-63A967CB9CF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C4C9ED6-8E3B-33F0-54FC-4A144C0C3C2A}"/>
              </a:ext>
            </a:extLst>
          </p:cNvPr>
          <p:cNvSpPr>
            <a:spLocks noGrp="1"/>
          </p:cNvSpPr>
          <p:nvPr>
            <p:ph type="dt" sz="half" idx="10"/>
          </p:nvPr>
        </p:nvSpPr>
        <p:spPr/>
        <p:txBody>
          <a:bodyPr/>
          <a:lstStyle/>
          <a:p>
            <a:fld id="{187F98EA-82E2-094D-9611-FD5E9F98AD71}" type="datetime1">
              <a:rPr lang="en-IN" smtClean="0"/>
              <a:t>27/04/25</a:t>
            </a:fld>
            <a:endParaRPr lang="en-US"/>
          </a:p>
        </p:txBody>
      </p:sp>
      <p:sp>
        <p:nvSpPr>
          <p:cNvPr id="8" name="Footer Placeholder 7">
            <a:extLst>
              <a:ext uri="{FF2B5EF4-FFF2-40B4-BE49-F238E27FC236}">
                <a16:creationId xmlns:a16="http://schemas.microsoft.com/office/drawing/2014/main" id="{C8494C39-08FF-0B5F-E7C2-914258D7DE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12F35C-CACF-F93D-8A07-ABFF78AF8D4D}"/>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36509172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F7A72-2CA6-EAD4-B9BF-04B11C1B2EB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8E31CFE-850B-8B2E-62D5-37708CE0BAF2}"/>
              </a:ext>
            </a:extLst>
          </p:cNvPr>
          <p:cNvSpPr>
            <a:spLocks noGrp="1"/>
          </p:cNvSpPr>
          <p:nvPr>
            <p:ph type="dt" sz="half" idx="10"/>
          </p:nvPr>
        </p:nvSpPr>
        <p:spPr/>
        <p:txBody>
          <a:bodyPr/>
          <a:lstStyle/>
          <a:p>
            <a:fld id="{CB7C4A18-49F1-C84A-9B37-189906C43653}" type="datetime1">
              <a:rPr lang="en-IN" smtClean="0"/>
              <a:t>27/04/25</a:t>
            </a:fld>
            <a:endParaRPr lang="en-US"/>
          </a:p>
        </p:txBody>
      </p:sp>
      <p:sp>
        <p:nvSpPr>
          <p:cNvPr id="4" name="Footer Placeholder 3">
            <a:extLst>
              <a:ext uri="{FF2B5EF4-FFF2-40B4-BE49-F238E27FC236}">
                <a16:creationId xmlns:a16="http://schemas.microsoft.com/office/drawing/2014/main" id="{E94976E9-EF46-60BF-98F8-22FAA80D2C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65F2DF-C4B4-9BF5-14AB-A4F5E728BD26}"/>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3785462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83FEBA-ED75-832B-3BFD-9D99464C0D9D}"/>
              </a:ext>
            </a:extLst>
          </p:cNvPr>
          <p:cNvSpPr>
            <a:spLocks noGrp="1"/>
          </p:cNvSpPr>
          <p:nvPr>
            <p:ph type="dt" sz="half" idx="10"/>
          </p:nvPr>
        </p:nvSpPr>
        <p:spPr/>
        <p:txBody>
          <a:bodyPr/>
          <a:lstStyle/>
          <a:p>
            <a:fld id="{FB6F775E-7E49-5B48-AA3B-658B4C0374C9}" type="datetime1">
              <a:rPr lang="en-IN" smtClean="0"/>
              <a:t>27/04/25</a:t>
            </a:fld>
            <a:endParaRPr lang="en-US"/>
          </a:p>
        </p:txBody>
      </p:sp>
      <p:sp>
        <p:nvSpPr>
          <p:cNvPr id="3" name="Footer Placeholder 2">
            <a:extLst>
              <a:ext uri="{FF2B5EF4-FFF2-40B4-BE49-F238E27FC236}">
                <a16:creationId xmlns:a16="http://schemas.microsoft.com/office/drawing/2014/main" id="{F00DEC69-6F84-D3A6-2590-0FC714FECE7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95FEF8-1F1B-C9E6-B722-172AB7D40605}"/>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299176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15BEA-9080-4BC2-A970-35395455680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1D5CC75-40D8-857B-B18D-1568469F5E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8ECB33A-C146-100B-A57B-AAB615F9F3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6BFA9A2-1250-7EB8-A4F4-57A2A8412197}"/>
              </a:ext>
            </a:extLst>
          </p:cNvPr>
          <p:cNvSpPr>
            <a:spLocks noGrp="1"/>
          </p:cNvSpPr>
          <p:nvPr>
            <p:ph type="dt" sz="half" idx="10"/>
          </p:nvPr>
        </p:nvSpPr>
        <p:spPr/>
        <p:txBody>
          <a:bodyPr/>
          <a:lstStyle/>
          <a:p>
            <a:fld id="{79E56CFB-9FAE-2442-ABE6-59C8AE1E9A03}" type="datetime1">
              <a:rPr lang="en-IN" smtClean="0"/>
              <a:t>27/04/25</a:t>
            </a:fld>
            <a:endParaRPr lang="en-US"/>
          </a:p>
        </p:txBody>
      </p:sp>
      <p:sp>
        <p:nvSpPr>
          <p:cNvPr id="6" name="Footer Placeholder 5">
            <a:extLst>
              <a:ext uri="{FF2B5EF4-FFF2-40B4-BE49-F238E27FC236}">
                <a16:creationId xmlns:a16="http://schemas.microsoft.com/office/drawing/2014/main" id="{0F2DE9E3-BB9A-86F2-9D8A-EB64EFC5BD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3D154B-0978-4A55-8015-BB15F799FC9E}"/>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2143266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95F58-37E9-519E-74E1-F119E31ADC2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FEBBC6F-AF83-9CCD-5788-3F83E4C4C4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D6A165-5D7D-1467-DAB0-4AFFF19166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2CA935B-ACAD-44D6-4292-465852BD4BBD}"/>
              </a:ext>
            </a:extLst>
          </p:cNvPr>
          <p:cNvSpPr>
            <a:spLocks noGrp="1"/>
          </p:cNvSpPr>
          <p:nvPr>
            <p:ph type="dt" sz="half" idx="10"/>
          </p:nvPr>
        </p:nvSpPr>
        <p:spPr/>
        <p:txBody>
          <a:bodyPr/>
          <a:lstStyle/>
          <a:p>
            <a:fld id="{C3C7344F-66A4-4646-9FC3-2A462FD0FF13}" type="datetime1">
              <a:rPr lang="en-IN" smtClean="0"/>
              <a:t>27/04/25</a:t>
            </a:fld>
            <a:endParaRPr lang="en-US"/>
          </a:p>
        </p:txBody>
      </p:sp>
      <p:sp>
        <p:nvSpPr>
          <p:cNvPr id="6" name="Footer Placeholder 5">
            <a:extLst>
              <a:ext uri="{FF2B5EF4-FFF2-40B4-BE49-F238E27FC236}">
                <a16:creationId xmlns:a16="http://schemas.microsoft.com/office/drawing/2014/main" id="{B378F6F1-ADEA-BFF8-142C-6E6D1D2C41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E6550B-353B-B05A-E6F2-1BC3614C29BA}"/>
              </a:ext>
            </a:extLst>
          </p:cNvPr>
          <p:cNvSpPr>
            <a:spLocks noGrp="1"/>
          </p:cNvSpPr>
          <p:nvPr>
            <p:ph type="sldNum" sz="quarter" idx="12"/>
          </p:nvPr>
        </p:nvSpPr>
        <p:spPr/>
        <p:txBody>
          <a:bodyPr/>
          <a:lstStyle/>
          <a:p>
            <a:fld id="{3264EB7B-6AEA-F94C-AEF8-E0D3876A87FB}" type="slidenum">
              <a:rPr lang="en-US" smtClean="0"/>
              <a:t>‹#›</a:t>
            </a:fld>
            <a:endParaRPr lang="en-US"/>
          </a:p>
        </p:txBody>
      </p:sp>
    </p:spTree>
    <p:extLst>
      <p:ext uri="{BB962C8B-B14F-4D97-AF65-F5344CB8AC3E}">
        <p14:creationId xmlns:p14="http://schemas.microsoft.com/office/powerpoint/2010/main" val="2991325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4C6C6F-FE11-F22B-50F7-DEB3BE55A5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1BB01A6-5E21-8302-9099-0E2BFA6F7C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940CCC2-93EC-BEFE-A90F-C7912CE2C13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A887687-3B2C-2E48-9BA6-CD7EE7F6D7CF}" type="datetime1">
              <a:rPr lang="en-IN" smtClean="0"/>
              <a:t>27/04/25</a:t>
            </a:fld>
            <a:endParaRPr lang="en-US"/>
          </a:p>
        </p:txBody>
      </p:sp>
      <p:sp>
        <p:nvSpPr>
          <p:cNvPr id="5" name="Footer Placeholder 4">
            <a:extLst>
              <a:ext uri="{FF2B5EF4-FFF2-40B4-BE49-F238E27FC236}">
                <a16:creationId xmlns:a16="http://schemas.microsoft.com/office/drawing/2014/main" id="{488B480F-5CA4-38E0-9E67-EDDBCB0617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C610B98-0C83-CC08-81DA-A11C1B91C6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264EB7B-6AEA-F94C-AEF8-E0D3876A87FB}" type="slidenum">
              <a:rPr lang="en-US" smtClean="0"/>
              <a:t>‹#›</a:t>
            </a:fld>
            <a:endParaRPr lang="en-US"/>
          </a:p>
        </p:txBody>
      </p:sp>
    </p:spTree>
    <p:extLst>
      <p:ext uri="{BB962C8B-B14F-4D97-AF65-F5344CB8AC3E}">
        <p14:creationId xmlns:p14="http://schemas.microsoft.com/office/powerpoint/2010/main" val="42250038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perplexity.ai/search/explain-me-step-by-step-accord-RYVS9bTwTjuNQtOjvBwRJw" TargetMode="External"/><Relationship Id="rId2" Type="http://schemas.openxmlformats.org/officeDocument/2006/relationships/hyperlink" Target="https://figshare.com/articles/dataset/NeuMa_PreProcessed_A_multimodal_Neuromarketing_dataset/22117124" TargetMode="External"/><Relationship Id="rId1" Type="http://schemas.openxmlformats.org/officeDocument/2006/relationships/slideLayout" Target="../slideLayouts/slideLayout2.xml"/><Relationship Id="rId4" Type="http://schemas.openxmlformats.org/officeDocument/2006/relationships/hyperlink" Target="https://github.com/Vishal8hz/Neuromarketing-.gi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7.xml"/><Relationship Id="rId5" Type="http://schemas.openxmlformats.org/officeDocument/2006/relationships/image" Target="../media/image2.jpg"/><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7.xml"/><Relationship Id="rId5" Type="http://schemas.openxmlformats.org/officeDocument/2006/relationships/image" Target="../media/image2.jp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E7C4C-FF23-33C9-6CFE-5D9BD999FC9E}"/>
              </a:ext>
            </a:extLst>
          </p:cNvPr>
          <p:cNvSpPr>
            <a:spLocks noGrp="1"/>
          </p:cNvSpPr>
          <p:nvPr>
            <p:ph type="ctrTitle"/>
          </p:nvPr>
        </p:nvSpPr>
        <p:spPr/>
        <p:txBody>
          <a:bodyPr/>
          <a:lstStyle/>
          <a:p>
            <a:r>
              <a:rPr lang="en-IN" b="0" i="0" u="none" strike="noStrike" dirty="0">
                <a:solidFill>
                  <a:srgbClr val="000000"/>
                </a:solidFill>
                <a:effectLst/>
                <a:latin typeface="-webkit-standard"/>
              </a:rPr>
              <a:t>NeuMa Dataset: EEG-based Neuromarketing Analysis</a:t>
            </a:r>
            <a:endParaRPr lang="en-US" dirty="0"/>
          </a:p>
        </p:txBody>
      </p:sp>
      <p:sp>
        <p:nvSpPr>
          <p:cNvPr id="3" name="Subtitle 2">
            <a:extLst>
              <a:ext uri="{FF2B5EF4-FFF2-40B4-BE49-F238E27FC236}">
                <a16:creationId xmlns:a16="http://schemas.microsoft.com/office/drawing/2014/main" id="{1FCA94D9-57E2-2527-16EE-9BCBD4166135}"/>
              </a:ext>
            </a:extLst>
          </p:cNvPr>
          <p:cNvSpPr>
            <a:spLocks noGrp="1"/>
          </p:cNvSpPr>
          <p:nvPr>
            <p:ph type="subTitle" idx="1"/>
          </p:nvPr>
        </p:nvSpPr>
        <p:spPr/>
        <p:txBody>
          <a:bodyPr/>
          <a:lstStyle/>
          <a:p>
            <a:r>
              <a:rPr lang="en-US" dirty="0"/>
              <a:t>By Vishal Ubnare (MSc. Cognitive Science)</a:t>
            </a:r>
          </a:p>
          <a:p>
            <a:r>
              <a:rPr lang="en-US" dirty="0"/>
              <a:t>Instructor: Dr.</a:t>
            </a:r>
            <a:r>
              <a:rPr lang="en-IN" b="0" i="0" u="none" strike="noStrike" dirty="0">
                <a:solidFill>
                  <a:srgbClr val="505050"/>
                </a:solidFill>
                <a:effectLst/>
              </a:rPr>
              <a:t>Krishna Prasad Miyapuram</a:t>
            </a:r>
            <a:endParaRPr lang="en-US" dirty="0"/>
          </a:p>
        </p:txBody>
      </p:sp>
    </p:spTree>
    <p:extLst>
      <p:ext uri="{BB962C8B-B14F-4D97-AF65-F5344CB8AC3E}">
        <p14:creationId xmlns:p14="http://schemas.microsoft.com/office/powerpoint/2010/main" val="26644910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B3122-1944-48B1-D90A-1FA78E4F039F}"/>
              </a:ext>
            </a:extLst>
          </p:cNvPr>
          <p:cNvSpPr>
            <a:spLocks noGrp="1"/>
          </p:cNvSpPr>
          <p:nvPr>
            <p:ph type="title"/>
          </p:nvPr>
        </p:nvSpPr>
        <p:spPr/>
        <p:txBody>
          <a:bodyPr/>
          <a:lstStyle/>
          <a:p>
            <a:pPr algn="ctr"/>
            <a:r>
              <a:rPr lang="en-US" dirty="0"/>
              <a:t>Results</a:t>
            </a:r>
          </a:p>
        </p:txBody>
      </p:sp>
      <p:sp>
        <p:nvSpPr>
          <p:cNvPr id="3" name="Content Placeholder 2">
            <a:extLst>
              <a:ext uri="{FF2B5EF4-FFF2-40B4-BE49-F238E27FC236}">
                <a16:creationId xmlns:a16="http://schemas.microsoft.com/office/drawing/2014/main" id="{35E6A89F-8448-1978-4389-CDBE303A448C}"/>
              </a:ext>
            </a:extLst>
          </p:cNvPr>
          <p:cNvSpPr>
            <a:spLocks noGrp="1"/>
          </p:cNvSpPr>
          <p:nvPr>
            <p:ph idx="1"/>
          </p:nvPr>
        </p:nvSpPr>
        <p:spPr/>
        <p:txBody>
          <a:bodyPr/>
          <a:lstStyle/>
          <a:p>
            <a:pPr algn="l"/>
            <a:r>
              <a:rPr lang="en-IN" sz="2000" b="1" i="1" u="none" strike="noStrike" dirty="0">
                <a:effectLst/>
              </a:rPr>
              <a:t>Buyers (S07, S19)</a:t>
            </a:r>
          </a:p>
          <a:p>
            <a:pPr algn="l"/>
            <a:endParaRPr lang="en-IN" sz="2000" b="0" i="0" u="none" strike="noStrike" dirty="0">
              <a:effectLst/>
            </a:endParaRPr>
          </a:p>
          <a:p>
            <a:pPr lvl="1">
              <a:buFont typeface="Arial" panose="020B0604020202020204" pitchFamily="34" charset="0"/>
              <a:buChar char="•"/>
            </a:pPr>
            <a:r>
              <a:rPr lang="en-IN" sz="2000" b="0" i="0" u="none" strike="noStrike" dirty="0">
                <a:effectLst/>
              </a:rPr>
              <a:t>EEG: Lower frontal theta and fast P300 indicate less decision conflict and more efficient, confident decision-making.</a:t>
            </a:r>
          </a:p>
          <a:p>
            <a:pPr lvl="1"/>
            <a:endParaRPr lang="en-IN" sz="2000" b="0" i="0" u="none" strike="noStrike" dirty="0">
              <a:effectLst/>
            </a:endParaRPr>
          </a:p>
          <a:p>
            <a:pPr lvl="1">
              <a:buFont typeface="Arial" panose="020B0604020202020204" pitchFamily="34" charset="0"/>
              <a:buChar char="•"/>
            </a:pPr>
            <a:r>
              <a:rPr lang="en-IN" sz="2000" b="0" i="0" u="none" strike="noStrike" dirty="0">
                <a:effectLst/>
              </a:rPr>
              <a:t>Eye Tracking: Shorter, price-focused fixations show practical, utilitarian shopping-quickly evaluating price and making a purchase.</a:t>
            </a:r>
          </a:p>
          <a:p>
            <a:pPr lvl="1"/>
            <a:endParaRPr lang="en-IN" sz="2000" b="0" i="0" u="none" strike="noStrike" dirty="0">
              <a:effectLst/>
            </a:endParaRPr>
          </a:p>
          <a:p>
            <a:pPr lvl="1">
              <a:buFont typeface="Arial" panose="020B0604020202020204" pitchFamily="34" charset="0"/>
              <a:buChar char="•"/>
            </a:pPr>
            <a:r>
              <a:rPr lang="en-IN" sz="2000" b="0" i="0" u="none" strike="noStrike" dirty="0">
                <a:effectLst/>
              </a:rPr>
              <a:t>Pupil Response: Steady dilation reflects growing engagement and positive emotional response to the product.</a:t>
            </a:r>
          </a:p>
          <a:p>
            <a:pPr lvl="1"/>
            <a:endParaRPr lang="en-IN" sz="2000" b="0" i="0" u="none" strike="noStrike" dirty="0">
              <a:effectLst/>
            </a:endParaRPr>
          </a:p>
          <a:p>
            <a:pPr lvl="1">
              <a:buFont typeface="Arial" panose="020B0604020202020204" pitchFamily="34" charset="0"/>
              <a:buChar char="•"/>
            </a:pPr>
            <a:r>
              <a:rPr lang="en-IN" sz="2000" b="0" i="0" u="none" strike="noStrike" dirty="0" err="1">
                <a:effectLst/>
              </a:rPr>
              <a:t>Behavior</a:t>
            </a:r>
            <a:r>
              <a:rPr lang="en-IN" sz="2000" b="0" i="0" u="none" strike="noStrike" dirty="0">
                <a:effectLst/>
              </a:rPr>
              <a:t>: These buyers are more likely to act on discounts and price cues, making decisions quickly and with less hesitation.</a:t>
            </a:r>
          </a:p>
          <a:p>
            <a:endParaRPr lang="en-US" dirty="0"/>
          </a:p>
        </p:txBody>
      </p:sp>
      <p:sp>
        <p:nvSpPr>
          <p:cNvPr id="4" name="Slide Number Placeholder 3">
            <a:extLst>
              <a:ext uri="{FF2B5EF4-FFF2-40B4-BE49-F238E27FC236}">
                <a16:creationId xmlns:a16="http://schemas.microsoft.com/office/drawing/2014/main" id="{97AD86BD-01D2-B74B-1F93-EE13EEFE081F}"/>
              </a:ext>
            </a:extLst>
          </p:cNvPr>
          <p:cNvSpPr>
            <a:spLocks noGrp="1"/>
          </p:cNvSpPr>
          <p:nvPr>
            <p:ph type="sldNum" sz="quarter" idx="12"/>
          </p:nvPr>
        </p:nvSpPr>
        <p:spPr/>
        <p:txBody>
          <a:bodyPr/>
          <a:lstStyle/>
          <a:p>
            <a:fld id="{3264EB7B-6AEA-F94C-AEF8-E0D3876A87FB}" type="slidenum">
              <a:rPr lang="en-US" smtClean="0"/>
              <a:t>9</a:t>
            </a:fld>
            <a:endParaRPr lang="en-US"/>
          </a:p>
        </p:txBody>
      </p:sp>
    </p:spTree>
    <p:extLst>
      <p:ext uri="{BB962C8B-B14F-4D97-AF65-F5344CB8AC3E}">
        <p14:creationId xmlns:p14="http://schemas.microsoft.com/office/powerpoint/2010/main" val="321054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90830A-E5A8-507A-0D83-16C1BDFADDCC}"/>
              </a:ext>
            </a:extLst>
          </p:cNvPr>
          <p:cNvSpPr>
            <a:spLocks noGrp="1"/>
          </p:cNvSpPr>
          <p:nvPr>
            <p:ph idx="1"/>
          </p:nvPr>
        </p:nvSpPr>
        <p:spPr>
          <a:xfrm>
            <a:off x="838200" y="600075"/>
            <a:ext cx="10515600" cy="5576888"/>
          </a:xfrm>
        </p:spPr>
        <p:txBody>
          <a:bodyPr>
            <a:normAutofit/>
          </a:bodyPr>
          <a:lstStyle/>
          <a:p>
            <a:pPr marL="0" indent="0" algn="l">
              <a:buNone/>
            </a:pPr>
            <a:r>
              <a:rPr lang="en-IN" sz="2000" b="1" i="1" u="none" strike="noStrike" dirty="0">
                <a:effectLst/>
              </a:rPr>
              <a:t>Non-Buyers (S29, S43)</a:t>
            </a:r>
          </a:p>
          <a:p>
            <a:r>
              <a:rPr lang="en-IN" sz="2000" b="0" i="0" u="none" strike="noStrike" dirty="0">
                <a:effectLst/>
              </a:rPr>
              <a:t>EEG: Higher frontal theta and longer P300 latency suggest more internal conflict, overthinking, or uncertainty when evaluating products.</a:t>
            </a:r>
          </a:p>
          <a:p>
            <a:pPr marL="0" indent="0">
              <a:buNone/>
            </a:pPr>
            <a:endParaRPr lang="en-IN" sz="2000" b="0" i="0" u="none" strike="noStrike" dirty="0">
              <a:effectLst/>
            </a:endParaRPr>
          </a:p>
          <a:p>
            <a:pPr algn="l">
              <a:buFont typeface="Arial" panose="020B0604020202020204" pitchFamily="34" charset="0"/>
              <a:buChar char="•"/>
            </a:pPr>
            <a:r>
              <a:rPr lang="en-IN" sz="2000" b="0" i="0" u="none" strike="noStrike" dirty="0">
                <a:effectLst/>
              </a:rPr>
              <a:t>Eye Tracking: Longer fixations on brand elements suggest more time spent considering brand, possibly at the expense of making a decision.</a:t>
            </a:r>
          </a:p>
          <a:p>
            <a:pPr marL="0" indent="0" algn="l">
              <a:buNone/>
            </a:pPr>
            <a:endParaRPr lang="en-IN" sz="2000" b="0" i="0" u="none" strike="noStrike" dirty="0">
              <a:effectLst/>
            </a:endParaRPr>
          </a:p>
          <a:p>
            <a:pPr algn="l">
              <a:buFont typeface="Arial" panose="020B0604020202020204" pitchFamily="34" charset="0"/>
              <a:buChar char="•"/>
            </a:pPr>
            <a:r>
              <a:rPr lang="en-IN" sz="2000" b="0" i="0" u="none" strike="noStrike" dirty="0">
                <a:effectLst/>
              </a:rPr>
              <a:t>Pupil Response: Flat or erratic patterns indicate less emotional engagement or possible cognitive overload.</a:t>
            </a:r>
          </a:p>
          <a:p>
            <a:pPr marL="0" indent="0" algn="l">
              <a:buNone/>
            </a:pPr>
            <a:endParaRPr lang="en-IN" sz="2000" b="0" i="0" u="none" strike="noStrike" dirty="0">
              <a:effectLst/>
            </a:endParaRPr>
          </a:p>
          <a:p>
            <a:pPr algn="l">
              <a:buFont typeface="Arial" panose="020B0604020202020204" pitchFamily="34" charset="0"/>
              <a:buChar char="•"/>
            </a:pPr>
            <a:r>
              <a:rPr lang="en-IN" sz="2000" b="0" i="0" u="none" strike="noStrike" dirty="0">
                <a:effectLst/>
              </a:rPr>
              <a:t>Behaviour: These non-buyers are likely to hesitate or walk away from a purchase, especially if they experience conflicting motivations (e.g., liking the brand but worrying about price).</a:t>
            </a:r>
          </a:p>
          <a:p>
            <a:pPr marL="0" indent="0">
              <a:buNone/>
            </a:pPr>
            <a:endParaRPr lang="en-US" sz="2000" dirty="0"/>
          </a:p>
        </p:txBody>
      </p:sp>
      <p:sp>
        <p:nvSpPr>
          <p:cNvPr id="5" name="Slide Number Placeholder 4">
            <a:extLst>
              <a:ext uri="{FF2B5EF4-FFF2-40B4-BE49-F238E27FC236}">
                <a16:creationId xmlns:a16="http://schemas.microsoft.com/office/drawing/2014/main" id="{C08E78D9-494E-F564-0CF4-C799452989F7}"/>
              </a:ext>
            </a:extLst>
          </p:cNvPr>
          <p:cNvSpPr>
            <a:spLocks noGrp="1"/>
          </p:cNvSpPr>
          <p:nvPr>
            <p:ph type="sldNum" sz="quarter" idx="12"/>
          </p:nvPr>
        </p:nvSpPr>
        <p:spPr/>
        <p:txBody>
          <a:bodyPr/>
          <a:lstStyle/>
          <a:p>
            <a:fld id="{3264EB7B-6AEA-F94C-AEF8-E0D3876A87FB}" type="slidenum">
              <a:rPr lang="en-US" smtClean="0"/>
              <a:t>10</a:t>
            </a:fld>
            <a:endParaRPr lang="en-US"/>
          </a:p>
        </p:txBody>
      </p:sp>
    </p:spTree>
    <p:extLst>
      <p:ext uri="{BB962C8B-B14F-4D97-AF65-F5344CB8AC3E}">
        <p14:creationId xmlns:p14="http://schemas.microsoft.com/office/powerpoint/2010/main" val="26181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0BA35-F5C9-25E1-D59F-8383262DB131}"/>
              </a:ext>
            </a:extLst>
          </p:cNvPr>
          <p:cNvSpPr>
            <a:spLocks noGrp="1"/>
          </p:cNvSpPr>
          <p:nvPr>
            <p:ph type="title"/>
          </p:nvPr>
        </p:nvSpPr>
        <p:spPr/>
        <p:txBody>
          <a:bodyPr/>
          <a:lstStyle/>
          <a:p>
            <a:pPr algn="ctr"/>
            <a:r>
              <a:rPr lang="en-US" dirty="0"/>
              <a:t>Interpretation</a:t>
            </a:r>
          </a:p>
        </p:txBody>
      </p:sp>
      <p:sp>
        <p:nvSpPr>
          <p:cNvPr id="3" name="Content Placeholder 2">
            <a:extLst>
              <a:ext uri="{FF2B5EF4-FFF2-40B4-BE49-F238E27FC236}">
                <a16:creationId xmlns:a16="http://schemas.microsoft.com/office/drawing/2014/main" id="{07F68DEC-842B-ED10-4E68-41D231F03BB2}"/>
              </a:ext>
            </a:extLst>
          </p:cNvPr>
          <p:cNvSpPr>
            <a:spLocks noGrp="1"/>
          </p:cNvSpPr>
          <p:nvPr>
            <p:ph idx="1"/>
          </p:nvPr>
        </p:nvSpPr>
        <p:spPr>
          <a:xfrm>
            <a:off x="838200" y="1371600"/>
            <a:ext cx="10515600" cy="5121275"/>
          </a:xfrm>
        </p:spPr>
        <p:txBody>
          <a:bodyPr>
            <a:normAutofit fontScale="92500" lnSpcReduction="20000"/>
          </a:bodyPr>
          <a:lstStyle/>
          <a:p>
            <a:pPr>
              <a:lnSpc>
                <a:spcPct val="115000"/>
              </a:lnSpc>
              <a:spcAft>
                <a:spcPts val="800"/>
              </a:spcAft>
            </a:pPr>
            <a:r>
              <a:rPr lang="en-IN" sz="2000" kern="100" dirty="0">
                <a:effectLst/>
                <a:ea typeface="Aptos" panose="020B0004020202020204" pitchFamily="34" charset="0"/>
                <a:cs typeface="Times New Roman" panose="02020603050405020304" pitchFamily="18" charset="0"/>
              </a:rPr>
              <a:t>S07 is a practical, price and discount sensitive male who shops with a list and is highly influenced by suggestions from others. He is more verbal than visual, not very spontaneous, and moderately seeks variety. Utilitarian motivation dominates over hedonic. He is quite extraverted and open, with moderate agreeableness and conscientiousness.</a:t>
            </a:r>
          </a:p>
          <a:p>
            <a:pPr>
              <a:lnSpc>
                <a:spcPct val="115000"/>
              </a:lnSpc>
              <a:spcAft>
                <a:spcPts val="800"/>
              </a:spcAft>
            </a:pPr>
            <a:r>
              <a:rPr lang="en-IN" sz="2000" kern="100" dirty="0">
                <a:effectLst/>
                <a:ea typeface="Aptos" panose="020B0004020202020204" pitchFamily="34" charset="0"/>
                <a:cs typeface="Times New Roman" panose="02020603050405020304" pitchFamily="18" charset="0"/>
              </a:rPr>
              <a:t>S19 is a frequent, longer-duration shopper, highly sensitive to price and moderately to brand and discounts. Somewhat more visual than verbal, and a bit more spontaneous and variety-seeking than S07. He does not use a shopping list. Utilitarian and hedonic motivations are both present. He is extraverted but more neurotic and less agreeable than others. </a:t>
            </a:r>
          </a:p>
          <a:p>
            <a:pPr>
              <a:lnSpc>
                <a:spcPct val="115000"/>
              </a:lnSpc>
              <a:spcAft>
                <a:spcPts val="800"/>
              </a:spcAft>
            </a:pPr>
            <a:r>
              <a:rPr lang="en-IN" sz="2000" kern="100" dirty="0">
                <a:effectLst/>
                <a:ea typeface="Aptos" panose="020B0004020202020204" pitchFamily="34" charset="0"/>
                <a:cs typeface="Times New Roman" panose="02020603050405020304" pitchFamily="18" charset="0"/>
              </a:rPr>
              <a:t>S29 is extremely sensitive to price, brand, discounts, ads, and suggestions-the most marketing-responsive of the group. She is visual, not spontaneous, and moderately seeks variety. She shops with a list and is practical, but less driven by pleasure. She is extraverted, agreeable, and open.</a:t>
            </a:r>
          </a:p>
          <a:p>
            <a:pPr>
              <a:lnSpc>
                <a:spcPct val="115000"/>
              </a:lnSpc>
              <a:spcAft>
                <a:spcPts val="800"/>
              </a:spcAft>
            </a:pPr>
            <a:r>
              <a:rPr lang="en-IN" sz="2000" kern="100" dirty="0">
                <a:effectLst/>
                <a:ea typeface="Aptos" panose="020B0004020202020204" pitchFamily="34" charset="0"/>
                <a:cs typeface="Times New Roman" panose="02020603050405020304" pitchFamily="18" charset="0"/>
              </a:rPr>
              <a:t> S43 is nearly identical in profile to S07: practical, price- and discount-sensitive, highly influenced by suggestions, and shops with a list. She is more verbal, not very spontaneous or variety-seeking, and highly utilitarian. She is extraverted, open, and moderately agreeable and conscientious.</a:t>
            </a:r>
          </a:p>
          <a:p>
            <a:endParaRPr lang="en-US" sz="3200" dirty="0"/>
          </a:p>
        </p:txBody>
      </p:sp>
      <p:sp>
        <p:nvSpPr>
          <p:cNvPr id="4" name="Slide Number Placeholder 3">
            <a:extLst>
              <a:ext uri="{FF2B5EF4-FFF2-40B4-BE49-F238E27FC236}">
                <a16:creationId xmlns:a16="http://schemas.microsoft.com/office/drawing/2014/main" id="{9DAA3391-17D4-AA55-5358-264B94BDEAA7}"/>
              </a:ext>
            </a:extLst>
          </p:cNvPr>
          <p:cNvSpPr>
            <a:spLocks noGrp="1"/>
          </p:cNvSpPr>
          <p:nvPr>
            <p:ph type="sldNum" sz="quarter" idx="12"/>
          </p:nvPr>
        </p:nvSpPr>
        <p:spPr/>
        <p:txBody>
          <a:bodyPr/>
          <a:lstStyle/>
          <a:p>
            <a:fld id="{3264EB7B-6AEA-F94C-AEF8-E0D3876A87FB}" type="slidenum">
              <a:rPr lang="en-US" smtClean="0"/>
              <a:t>11</a:t>
            </a:fld>
            <a:endParaRPr lang="en-US"/>
          </a:p>
        </p:txBody>
      </p:sp>
    </p:spTree>
    <p:extLst>
      <p:ext uri="{BB962C8B-B14F-4D97-AF65-F5344CB8AC3E}">
        <p14:creationId xmlns:p14="http://schemas.microsoft.com/office/powerpoint/2010/main" val="1424623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91AA4-144F-724C-91E2-64A56EDEB661}"/>
              </a:ext>
            </a:extLst>
          </p:cNvPr>
          <p:cNvSpPr>
            <a:spLocks noGrp="1"/>
          </p:cNvSpPr>
          <p:nvPr>
            <p:ph type="title"/>
          </p:nvPr>
        </p:nvSpPr>
        <p:spPr/>
        <p:txBody>
          <a:bodyPr/>
          <a:lstStyle/>
          <a:p>
            <a:pPr algn="ctr"/>
            <a:r>
              <a:rPr lang="en-US" dirty="0"/>
              <a:t>Conclusion</a:t>
            </a:r>
          </a:p>
        </p:txBody>
      </p:sp>
      <p:sp>
        <p:nvSpPr>
          <p:cNvPr id="3" name="Content Placeholder 2">
            <a:extLst>
              <a:ext uri="{FF2B5EF4-FFF2-40B4-BE49-F238E27FC236}">
                <a16:creationId xmlns:a16="http://schemas.microsoft.com/office/drawing/2014/main" id="{C8ADC5B3-7098-AB93-5363-F31D91F6E0D9}"/>
              </a:ext>
            </a:extLst>
          </p:cNvPr>
          <p:cNvSpPr>
            <a:spLocks noGrp="1"/>
          </p:cNvSpPr>
          <p:nvPr>
            <p:ph idx="1"/>
          </p:nvPr>
        </p:nvSpPr>
        <p:spPr/>
        <p:txBody>
          <a:bodyPr>
            <a:normAutofit/>
          </a:bodyPr>
          <a:lstStyle/>
          <a:p>
            <a:pPr marL="0" indent="0" algn="l">
              <a:buNone/>
            </a:pPr>
            <a:endParaRPr lang="en-IN" sz="2000" b="0" i="0" u="none" strike="noStrike" dirty="0">
              <a:effectLst/>
            </a:endParaRPr>
          </a:p>
          <a:p>
            <a:pPr algn="l">
              <a:buFont typeface="Arial" panose="020B0604020202020204" pitchFamily="34" charset="0"/>
              <a:buChar char="•"/>
            </a:pPr>
            <a:r>
              <a:rPr lang="en-IN" sz="2000" b="0" i="0" u="none" strike="noStrike" dirty="0">
                <a:effectLst/>
              </a:rPr>
              <a:t>Buyers are practical and decisive, showing efficient neural and visual processing that leads to confident purchases.</a:t>
            </a:r>
          </a:p>
          <a:p>
            <a:pPr algn="l">
              <a:buFont typeface="Arial" panose="020B0604020202020204" pitchFamily="34" charset="0"/>
              <a:buChar char="•"/>
            </a:pPr>
            <a:r>
              <a:rPr lang="en-IN" sz="2000" b="0" i="0" u="none" strike="noStrike" dirty="0">
                <a:effectLst/>
              </a:rPr>
              <a:t>Non-buyers experience more internal conflict and attentional overload, often overthinking brand vs. price, which results in hesitation or no purchase.</a:t>
            </a:r>
          </a:p>
          <a:p>
            <a:pPr algn="l"/>
            <a:r>
              <a:rPr lang="en-IN" sz="2000" b="0" i="1" u="none" strike="noStrike" dirty="0">
                <a:effectLst/>
              </a:rPr>
              <a:t>These neuromarketing insights help explain not just what consumers do, but why they do it-offering actionable guidance for targeted marketing strategies.</a:t>
            </a:r>
            <a:endParaRPr lang="en-IN" sz="2000" b="0" i="0" u="none" strike="noStrike" dirty="0">
              <a:effectLst/>
            </a:endParaRPr>
          </a:p>
          <a:p>
            <a:endParaRPr lang="en-US" sz="2000" dirty="0"/>
          </a:p>
        </p:txBody>
      </p:sp>
      <p:sp>
        <p:nvSpPr>
          <p:cNvPr id="4" name="Slide Number Placeholder 3">
            <a:extLst>
              <a:ext uri="{FF2B5EF4-FFF2-40B4-BE49-F238E27FC236}">
                <a16:creationId xmlns:a16="http://schemas.microsoft.com/office/drawing/2014/main" id="{C7DD17D0-73CC-94E3-6232-ED6603E853F0}"/>
              </a:ext>
            </a:extLst>
          </p:cNvPr>
          <p:cNvSpPr>
            <a:spLocks noGrp="1"/>
          </p:cNvSpPr>
          <p:nvPr>
            <p:ph type="sldNum" sz="quarter" idx="12"/>
          </p:nvPr>
        </p:nvSpPr>
        <p:spPr/>
        <p:txBody>
          <a:bodyPr/>
          <a:lstStyle/>
          <a:p>
            <a:fld id="{3264EB7B-6AEA-F94C-AEF8-E0D3876A87FB}" type="slidenum">
              <a:rPr lang="en-US" smtClean="0"/>
              <a:t>12</a:t>
            </a:fld>
            <a:endParaRPr lang="en-US"/>
          </a:p>
        </p:txBody>
      </p:sp>
    </p:spTree>
    <p:extLst>
      <p:ext uri="{BB962C8B-B14F-4D97-AF65-F5344CB8AC3E}">
        <p14:creationId xmlns:p14="http://schemas.microsoft.com/office/powerpoint/2010/main" val="1280492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9CEAB-B432-5B6E-2B9F-CBAD8166E13E}"/>
              </a:ext>
            </a:extLst>
          </p:cNvPr>
          <p:cNvSpPr>
            <a:spLocks noGrp="1"/>
          </p:cNvSpPr>
          <p:nvPr>
            <p:ph type="title"/>
          </p:nvPr>
        </p:nvSpPr>
        <p:spPr/>
        <p:txBody>
          <a:bodyPr/>
          <a:lstStyle/>
          <a:p>
            <a:pPr algn="ctr"/>
            <a:r>
              <a:rPr lang="en-US" dirty="0"/>
              <a:t>Limitation</a:t>
            </a:r>
          </a:p>
        </p:txBody>
      </p:sp>
      <p:sp>
        <p:nvSpPr>
          <p:cNvPr id="3" name="Content Placeholder 2">
            <a:extLst>
              <a:ext uri="{FF2B5EF4-FFF2-40B4-BE49-F238E27FC236}">
                <a16:creationId xmlns:a16="http://schemas.microsoft.com/office/drawing/2014/main" id="{7478F2B8-D011-794B-A8D4-A14FEE2CD025}"/>
              </a:ext>
            </a:extLst>
          </p:cNvPr>
          <p:cNvSpPr>
            <a:spLocks noGrp="1"/>
          </p:cNvSpPr>
          <p:nvPr>
            <p:ph idx="1"/>
          </p:nvPr>
        </p:nvSpPr>
        <p:spPr/>
        <p:txBody>
          <a:bodyPr>
            <a:normAutofit fontScale="70000" lnSpcReduction="20000"/>
          </a:bodyPr>
          <a:lstStyle/>
          <a:p>
            <a:pPr marL="0" indent="0" algn="l">
              <a:buNone/>
            </a:pPr>
            <a:r>
              <a:rPr lang="en-IN" b="1" i="0" u="none" strike="noStrike" dirty="0">
                <a:effectLst/>
              </a:rPr>
              <a:t>Methodological Constraints</a:t>
            </a:r>
          </a:p>
          <a:p>
            <a:pPr algn="l">
              <a:buFont typeface="Arial" panose="020B0604020202020204" pitchFamily="34" charset="0"/>
              <a:buChar char="•"/>
            </a:pPr>
            <a:r>
              <a:rPr lang="en-IN" b="0" i="0" u="none" strike="noStrike" dirty="0">
                <a:effectLst/>
              </a:rPr>
              <a:t>Small Sample Size (n=4): Limited statistical power and generalizability</a:t>
            </a:r>
          </a:p>
          <a:p>
            <a:pPr algn="l">
              <a:buFont typeface="Arial" panose="020B0604020202020204" pitchFamily="34" charset="0"/>
              <a:buChar char="•"/>
            </a:pPr>
            <a:r>
              <a:rPr lang="en-IN" b="0" i="0" u="none" strike="noStrike" dirty="0">
                <a:effectLst/>
              </a:rPr>
              <a:t>Demographic Confounds: Gender and education differences perfectly align with purchase </a:t>
            </a:r>
            <a:r>
              <a:rPr lang="en-IN" b="0" i="0" u="none" strike="noStrike" dirty="0" err="1">
                <a:effectLst/>
              </a:rPr>
              <a:t>behavior</a:t>
            </a:r>
            <a:r>
              <a:rPr lang="en-IN" b="0" i="0" u="none" strike="noStrike" dirty="0">
                <a:effectLst/>
              </a:rPr>
              <a:t> (male/college=buyers; female/master's=non-buyers)</a:t>
            </a:r>
          </a:p>
          <a:p>
            <a:pPr algn="l">
              <a:buFont typeface="Arial" panose="020B0604020202020204" pitchFamily="34" charset="0"/>
              <a:buChar char="•"/>
            </a:pPr>
            <a:r>
              <a:rPr lang="en-IN" b="0" i="0" u="none" strike="noStrike" dirty="0">
                <a:effectLst/>
              </a:rPr>
              <a:t>Artificial Environment: Laboratory setting may not fully replicate authentic shopping experiences and emotional contexts</a:t>
            </a:r>
          </a:p>
          <a:p>
            <a:pPr algn="l">
              <a:buFont typeface="Arial" panose="020B0604020202020204" pitchFamily="34" charset="0"/>
              <a:buChar char="•"/>
            </a:pPr>
            <a:r>
              <a:rPr lang="en-IN" b="0" i="0" u="none" strike="noStrike" dirty="0">
                <a:effectLst/>
              </a:rPr>
              <a:t>Single Product Category: Analysis limited to frozen food section only</a:t>
            </a:r>
          </a:p>
          <a:p>
            <a:pPr marL="0" indent="0" algn="l">
              <a:buNone/>
            </a:pPr>
            <a:r>
              <a:rPr lang="en-IN" b="1" i="0" u="none" strike="noStrike" dirty="0">
                <a:effectLst/>
              </a:rPr>
              <a:t>Technical Considerations</a:t>
            </a:r>
          </a:p>
          <a:p>
            <a:pPr algn="l">
              <a:buFont typeface="Arial" panose="020B0604020202020204" pitchFamily="34" charset="0"/>
              <a:buChar char="•"/>
            </a:pPr>
            <a:r>
              <a:rPr lang="en-IN" b="0" i="0" u="none" strike="noStrike" dirty="0">
                <a:effectLst/>
              </a:rPr>
              <a:t>Signal Interpretation: EEG and eye tracking data subject to noise and interpretation challenges</a:t>
            </a:r>
          </a:p>
          <a:p>
            <a:pPr algn="l">
              <a:buFont typeface="Arial" panose="020B0604020202020204" pitchFamily="34" charset="0"/>
              <a:buChar char="•"/>
            </a:pPr>
            <a:r>
              <a:rPr lang="en-IN" b="0" i="0" u="none" strike="noStrike" dirty="0">
                <a:effectLst/>
              </a:rPr>
              <a:t>Temporal Resolution: Brief viewing segments (&lt;500ms) may not capture complete decision process</a:t>
            </a:r>
          </a:p>
          <a:p>
            <a:pPr algn="l">
              <a:buFont typeface="Arial" panose="020B0604020202020204" pitchFamily="34" charset="0"/>
              <a:buChar char="•"/>
            </a:pPr>
            <a:r>
              <a:rPr lang="en-IN" b="0" i="0" u="none" strike="noStrike" dirty="0">
                <a:effectLst/>
              </a:rPr>
              <a:t>Causality vs. Correlation: Neural patterns correlate with but may not cause purchase decisions</a:t>
            </a:r>
          </a:p>
          <a:p>
            <a:endParaRPr lang="en-US" dirty="0"/>
          </a:p>
        </p:txBody>
      </p:sp>
      <p:sp>
        <p:nvSpPr>
          <p:cNvPr id="4" name="Slide Number Placeholder 3">
            <a:extLst>
              <a:ext uri="{FF2B5EF4-FFF2-40B4-BE49-F238E27FC236}">
                <a16:creationId xmlns:a16="http://schemas.microsoft.com/office/drawing/2014/main" id="{EDEDD54D-90D4-36E9-3DF3-9FAEF5E3C700}"/>
              </a:ext>
            </a:extLst>
          </p:cNvPr>
          <p:cNvSpPr>
            <a:spLocks noGrp="1"/>
          </p:cNvSpPr>
          <p:nvPr>
            <p:ph type="sldNum" sz="quarter" idx="12"/>
          </p:nvPr>
        </p:nvSpPr>
        <p:spPr/>
        <p:txBody>
          <a:bodyPr/>
          <a:lstStyle/>
          <a:p>
            <a:fld id="{3264EB7B-6AEA-F94C-AEF8-E0D3876A87FB}" type="slidenum">
              <a:rPr lang="en-US" smtClean="0"/>
              <a:t>13</a:t>
            </a:fld>
            <a:endParaRPr lang="en-US"/>
          </a:p>
        </p:txBody>
      </p:sp>
    </p:spTree>
    <p:extLst>
      <p:ext uri="{BB962C8B-B14F-4D97-AF65-F5344CB8AC3E}">
        <p14:creationId xmlns:p14="http://schemas.microsoft.com/office/powerpoint/2010/main" val="5815808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81AF2-2869-3BC6-E636-586D2C4211C8}"/>
              </a:ext>
            </a:extLst>
          </p:cNvPr>
          <p:cNvSpPr>
            <a:spLocks noGrp="1"/>
          </p:cNvSpPr>
          <p:nvPr>
            <p:ph type="title"/>
          </p:nvPr>
        </p:nvSpPr>
        <p:spPr/>
        <p:txBody>
          <a:bodyPr/>
          <a:lstStyle/>
          <a:p>
            <a:pPr algn="ctr"/>
            <a:r>
              <a:rPr lang="en-US" dirty="0"/>
              <a:t>References</a:t>
            </a:r>
          </a:p>
        </p:txBody>
      </p:sp>
      <p:sp>
        <p:nvSpPr>
          <p:cNvPr id="3" name="Content Placeholder 2">
            <a:extLst>
              <a:ext uri="{FF2B5EF4-FFF2-40B4-BE49-F238E27FC236}">
                <a16:creationId xmlns:a16="http://schemas.microsoft.com/office/drawing/2014/main" id="{4309AD11-556A-6BE9-2D19-C3B34620047F}"/>
              </a:ext>
            </a:extLst>
          </p:cNvPr>
          <p:cNvSpPr>
            <a:spLocks noGrp="1"/>
          </p:cNvSpPr>
          <p:nvPr>
            <p:ph idx="1"/>
          </p:nvPr>
        </p:nvSpPr>
        <p:spPr/>
        <p:txBody>
          <a:bodyPr>
            <a:normAutofit/>
          </a:bodyPr>
          <a:lstStyle/>
          <a:p>
            <a:r>
              <a:rPr lang="en-IN" sz="2000" b="0" i="1" u="none" strike="noStrike" dirty="0">
                <a:solidFill>
                  <a:srgbClr val="000000"/>
                </a:solidFill>
                <a:effectLst/>
              </a:rPr>
              <a:t>NeuMa (PreProcessed): A multimodal Neuromarketing dataset</a:t>
            </a:r>
            <a:r>
              <a:rPr lang="en-IN" sz="2000" b="0" i="0" u="none" strike="noStrike" dirty="0">
                <a:solidFill>
                  <a:srgbClr val="000000"/>
                </a:solidFill>
                <a:effectLst/>
              </a:rPr>
              <a:t>. (n.d.). Retrieved April 27, 2025, from </a:t>
            </a:r>
            <a:r>
              <a:rPr lang="en-IN" sz="2000" b="0" i="0" u="none" strike="noStrike" dirty="0">
                <a:solidFill>
                  <a:srgbClr val="000000"/>
                </a:solidFill>
                <a:effectLst/>
                <a:hlinkClick r:id="rId2"/>
              </a:rPr>
              <a:t>https://figshare.com/articles/dataset/NeuMa_PreProcessed_A_multimodal_Neuromarketing_dataset/22117124</a:t>
            </a:r>
            <a:r>
              <a:rPr lang="en-IN" sz="2000" b="0" i="0" u="none" strike="noStrike" dirty="0">
                <a:solidFill>
                  <a:srgbClr val="000000"/>
                </a:solidFill>
                <a:effectLst/>
              </a:rPr>
              <a:t> </a:t>
            </a:r>
          </a:p>
          <a:p>
            <a:endParaRPr lang="en-IN" sz="2000" b="0" i="0" u="none" strike="noStrike" dirty="0">
              <a:solidFill>
                <a:srgbClr val="000000"/>
              </a:solidFill>
              <a:effectLst/>
            </a:endParaRPr>
          </a:p>
          <a:p>
            <a:r>
              <a:rPr lang="en-IN" sz="2000" b="0" i="1" u="none" strike="noStrike" dirty="0">
                <a:solidFill>
                  <a:srgbClr val="000000"/>
                </a:solidFill>
                <a:effectLst/>
              </a:rPr>
              <a:t>Step by Step Process for NeuMa (PreProcessed): A multimodal Neuromarketing dataset</a:t>
            </a:r>
            <a:r>
              <a:rPr lang="en-IN" sz="2000" b="0" i="0" u="none" strike="noStrike" dirty="0">
                <a:solidFill>
                  <a:srgbClr val="000000"/>
                </a:solidFill>
                <a:effectLst/>
              </a:rPr>
              <a:t>. (n.d.). Retrieved April 27, 2025, from </a:t>
            </a:r>
            <a:r>
              <a:rPr lang="en-IN" sz="2000" b="0" i="0" u="none" strike="noStrike" dirty="0">
                <a:solidFill>
                  <a:srgbClr val="000000"/>
                </a:solidFill>
                <a:effectLst/>
                <a:hlinkClick r:id="rId3"/>
              </a:rPr>
              <a:t>https://www.perplexity.ai/search/explain-me-step-by-step-accord-RYVS9bTwTjuNQtOjvBwRJw</a:t>
            </a:r>
            <a:r>
              <a:rPr lang="en-IN" sz="2000" b="0" i="0" u="none" strike="noStrike" dirty="0">
                <a:solidFill>
                  <a:srgbClr val="000000"/>
                </a:solidFill>
                <a:effectLst/>
              </a:rPr>
              <a:t> </a:t>
            </a:r>
          </a:p>
          <a:p>
            <a:r>
              <a:rPr lang="en-IN" sz="1800" b="1" i="1" u="none" strike="noStrike" dirty="0">
                <a:solidFill>
                  <a:srgbClr val="000000"/>
                </a:solidFill>
                <a:effectLst/>
              </a:rPr>
              <a:t>For MATLAB Script and Analysed Data</a:t>
            </a:r>
          </a:p>
          <a:p>
            <a:pPr marL="0" indent="0">
              <a:buNone/>
            </a:pPr>
            <a:r>
              <a:rPr lang="en-IN" sz="1800" b="1" i="1" dirty="0">
                <a:solidFill>
                  <a:srgbClr val="000000"/>
                </a:solidFill>
              </a:rPr>
              <a:t>     </a:t>
            </a:r>
            <a:r>
              <a:rPr lang="en-IN" sz="1800" i="1" dirty="0">
                <a:solidFill>
                  <a:srgbClr val="000000"/>
                </a:solidFill>
                <a:hlinkClick r:id="rId4"/>
              </a:rPr>
              <a:t>https://github.com/Vishal8hz/Neuromarketing-.git</a:t>
            </a:r>
            <a:r>
              <a:rPr lang="en-IN" sz="1800" i="1" dirty="0">
                <a:solidFill>
                  <a:srgbClr val="000000"/>
                </a:solidFill>
              </a:rPr>
              <a:t> </a:t>
            </a:r>
            <a:endParaRPr lang="en-IN" sz="1800" i="1" u="none" strike="noStrike" dirty="0">
              <a:solidFill>
                <a:srgbClr val="000000"/>
              </a:solidFill>
              <a:effectLst/>
            </a:endParaRPr>
          </a:p>
        </p:txBody>
      </p:sp>
      <p:sp>
        <p:nvSpPr>
          <p:cNvPr id="4" name="Slide Number Placeholder 3">
            <a:extLst>
              <a:ext uri="{FF2B5EF4-FFF2-40B4-BE49-F238E27FC236}">
                <a16:creationId xmlns:a16="http://schemas.microsoft.com/office/drawing/2014/main" id="{D84024D3-36DB-F378-D7A2-2406B689E790}"/>
              </a:ext>
            </a:extLst>
          </p:cNvPr>
          <p:cNvSpPr>
            <a:spLocks noGrp="1"/>
          </p:cNvSpPr>
          <p:nvPr>
            <p:ph type="sldNum" sz="quarter" idx="12"/>
          </p:nvPr>
        </p:nvSpPr>
        <p:spPr/>
        <p:txBody>
          <a:bodyPr/>
          <a:lstStyle/>
          <a:p>
            <a:fld id="{3264EB7B-6AEA-F94C-AEF8-E0D3876A87FB}" type="slidenum">
              <a:rPr lang="en-US" smtClean="0"/>
              <a:t>14</a:t>
            </a:fld>
            <a:endParaRPr lang="en-US"/>
          </a:p>
        </p:txBody>
      </p:sp>
    </p:spTree>
    <p:extLst>
      <p:ext uri="{BB962C8B-B14F-4D97-AF65-F5344CB8AC3E}">
        <p14:creationId xmlns:p14="http://schemas.microsoft.com/office/powerpoint/2010/main" val="42425185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BBDB8-A93E-029A-8590-E19E73A7EEE2}"/>
              </a:ext>
            </a:extLst>
          </p:cNvPr>
          <p:cNvSpPr>
            <a:spLocks noGrp="1"/>
          </p:cNvSpPr>
          <p:nvPr>
            <p:ph type="title"/>
          </p:nvPr>
        </p:nvSpPr>
        <p:spPr>
          <a:xfrm>
            <a:off x="838200" y="2593975"/>
            <a:ext cx="10515600" cy="1325563"/>
          </a:xfrm>
        </p:spPr>
        <p:txBody>
          <a:bodyPr/>
          <a:lstStyle/>
          <a:p>
            <a:pPr algn="ctr"/>
            <a:r>
              <a:rPr lang="en-US" dirty="0"/>
              <a:t>THANK YOU</a:t>
            </a:r>
          </a:p>
        </p:txBody>
      </p:sp>
      <p:sp>
        <p:nvSpPr>
          <p:cNvPr id="3" name="Slide Number Placeholder 2">
            <a:extLst>
              <a:ext uri="{FF2B5EF4-FFF2-40B4-BE49-F238E27FC236}">
                <a16:creationId xmlns:a16="http://schemas.microsoft.com/office/drawing/2014/main" id="{DED8D93C-5234-2388-A8CD-2A1F378B9180}"/>
              </a:ext>
            </a:extLst>
          </p:cNvPr>
          <p:cNvSpPr>
            <a:spLocks noGrp="1"/>
          </p:cNvSpPr>
          <p:nvPr>
            <p:ph type="sldNum" sz="quarter" idx="12"/>
          </p:nvPr>
        </p:nvSpPr>
        <p:spPr/>
        <p:txBody>
          <a:bodyPr/>
          <a:lstStyle/>
          <a:p>
            <a:fld id="{3264EB7B-6AEA-F94C-AEF8-E0D3876A87FB}" type="slidenum">
              <a:rPr lang="en-US" smtClean="0"/>
              <a:t>15</a:t>
            </a:fld>
            <a:endParaRPr lang="en-US"/>
          </a:p>
        </p:txBody>
      </p:sp>
    </p:spTree>
    <p:extLst>
      <p:ext uri="{BB962C8B-B14F-4D97-AF65-F5344CB8AC3E}">
        <p14:creationId xmlns:p14="http://schemas.microsoft.com/office/powerpoint/2010/main" val="1150320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1DDE7-C287-8C6A-AEE2-1F27D52E9C0E}"/>
              </a:ext>
            </a:extLst>
          </p:cNvPr>
          <p:cNvSpPr>
            <a:spLocks noGrp="1"/>
          </p:cNvSpPr>
          <p:nvPr>
            <p:ph type="title"/>
          </p:nvPr>
        </p:nvSpPr>
        <p:spPr/>
        <p:txBody>
          <a:bodyPr/>
          <a:lstStyle/>
          <a:p>
            <a:pPr algn="ctr"/>
            <a:r>
              <a:rPr lang="en-US" dirty="0"/>
              <a:t>Contents</a:t>
            </a:r>
          </a:p>
        </p:txBody>
      </p:sp>
      <p:sp>
        <p:nvSpPr>
          <p:cNvPr id="3" name="Content Placeholder 2">
            <a:extLst>
              <a:ext uri="{FF2B5EF4-FFF2-40B4-BE49-F238E27FC236}">
                <a16:creationId xmlns:a16="http://schemas.microsoft.com/office/drawing/2014/main" id="{BC7A7E70-1169-8C31-F1A5-55844D6B7230}"/>
              </a:ext>
            </a:extLst>
          </p:cNvPr>
          <p:cNvSpPr>
            <a:spLocks noGrp="1"/>
          </p:cNvSpPr>
          <p:nvPr>
            <p:ph idx="1"/>
          </p:nvPr>
        </p:nvSpPr>
        <p:spPr>
          <a:xfrm>
            <a:off x="2128837" y="1690688"/>
            <a:ext cx="7934325" cy="4351338"/>
          </a:xfrm>
        </p:spPr>
        <p:txBody>
          <a:bodyPr>
            <a:normAutofit/>
          </a:bodyPr>
          <a:lstStyle/>
          <a:p>
            <a:r>
              <a:rPr lang="en-US" sz="2400" dirty="0"/>
              <a:t>Introduction		 ………………………… 	  3</a:t>
            </a:r>
          </a:p>
          <a:p>
            <a:r>
              <a:rPr lang="en-US" sz="2400" dirty="0"/>
              <a:t>Methods			 …………………………     4</a:t>
            </a:r>
          </a:p>
          <a:p>
            <a:r>
              <a:rPr lang="en-US" sz="2400" dirty="0"/>
              <a:t>Figures and Graphs 	 ………………………….    5</a:t>
            </a:r>
          </a:p>
          <a:p>
            <a:r>
              <a:rPr lang="en-US" sz="2400" dirty="0"/>
              <a:t>Key Neuromarketing Correlations …………..…… 	  9	</a:t>
            </a:r>
          </a:p>
          <a:p>
            <a:r>
              <a:rPr lang="en-US" sz="2400" dirty="0"/>
              <a:t>Results		 ……………………………………	 10</a:t>
            </a:r>
          </a:p>
          <a:p>
            <a:r>
              <a:rPr lang="en-US" sz="2400" dirty="0"/>
              <a:t>Interpretation	 ……………………………………  12</a:t>
            </a:r>
          </a:p>
          <a:p>
            <a:r>
              <a:rPr lang="en-US" sz="2400" dirty="0"/>
              <a:t>Conclusion		 ……………………………………  13</a:t>
            </a:r>
          </a:p>
          <a:p>
            <a:r>
              <a:rPr lang="en-US" sz="2400" dirty="0"/>
              <a:t>Limitation		 ……………………………………  14</a:t>
            </a:r>
          </a:p>
          <a:p>
            <a:r>
              <a:rPr lang="en-US" sz="2400" dirty="0"/>
              <a:t>References		 ……………………………………  15</a:t>
            </a:r>
          </a:p>
        </p:txBody>
      </p:sp>
      <p:sp>
        <p:nvSpPr>
          <p:cNvPr id="4" name="TextBox 3">
            <a:extLst>
              <a:ext uri="{FF2B5EF4-FFF2-40B4-BE49-F238E27FC236}">
                <a16:creationId xmlns:a16="http://schemas.microsoft.com/office/drawing/2014/main" id="{47E8A20B-88C4-6A6E-934D-F2B6D715E9C8}"/>
              </a:ext>
            </a:extLst>
          </p:cNvPr>
          <p:cNvSpPr txBox="1"/>
          <p:nvPr/>
        </p:nvSpPr>
        <p:spPr>
          <a:xfrm>
            <a:off x="8501063" y="1321356"/>
            <a:ext cx="726481" cy="369332"/>
          </a:xfrm>
          <a:prstGeom prst="rect">
            <a:avLst/>
          </a:prstGeom>
          <a:noFill/>
        </p:spPr>
        <p:txBody>
          <a:bodyPr wrap="none" rtlCol="0">
            <a:spAutoFit/>
          </a:bodyPr>
          <a:lstStyle/>
          <a:p>
            <a:r>
              <a:rPr lang="en-US" dirty="0"/>
              <a:t>Slide </a:t>
            </a:r>
          </a:p>
        </p:txBody>
      </p:sp>
      <p:sp>
        <p:nvSpPr>
          <p:cNvPr id="6" name="Slide Number Placeholder 5">
            <a:extLst>
              <a:ext uri="{FF2B5EF4-FFF2-40B4-BE49-F238E27FC236}">
                <a16:creationId xmlns:a16="http://schemas.microsoft.com/office/drawing/2014/main" id="{3C5F5E24-BC10-BAC0-5FBD-C8088ABC5DAB}"/>
              </a:ext>
            </a:extLst>
          </p:cNvPr>
          <p:cNvSpPr>
            <a:spLocks noGrp="1"/>
          </p:cNvSpPr>
          <p:nvPr>
            <p:ph type="sldNum" sz="quarter" idx="12"/>
          </p:nvPr>
        </p:nvSpPr>
        <p:spPr/>
        <p:txBody>
          <a:bodyPr/>
          <a:lstStyle/>
          <a:p>
            <a:fld id="{3264EB7B-6AEA-F94C-AEF8-E0D3876A87FB}" type="slidenum">
              <a:rPr lang="en-US" smtClean="0"/>
              <a:t>1</a:t>
            </a:fld>
            <a:endParaRPr lang="en-US"/>
          </a:p>
        </p:txBody>
      </p:sp>
    </p:spTree>
    <p:extLst>
      <p:ext uri="{BB962C8B-B14F-4D97-AF65-F5344CB8AC3E}">
        <p14:creationId xmlns:p14="http://schemas.microsoft.com/office/powerpoint/2010/main" val="2482022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20B11-5DD6-8502-C4F1-D99DD8D7CC42}"/>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39362E00-94E6-1F3C-4FC6-A983F9D6AF9D}"/>
              </a:ext>
            </a:extLst>
          </p:cNvPr>
          <p:cNvSpPr>
            <a:spLocks noGrp="1"/>
          </p:cNvSpPr>
          <p:nvPr>
            <p:ph idx="1"/>
          </p:nvPr>
        </p:nvSpPr>
        <p:spPr/>
        <p:txBody>
          <a:bodyPr>
            <a:normAutofit/>
          </a:bodyPr>
          <a:lstStyle/>
          <a:p>
            <a:r>
              <a:rPr lang="en-IN" sz="2000" dirty="0"/>
              <a:t>Neuromarketing combines neuroscience and marketing to better understand consumer behaviour.</a:t>
            </a:r>
          </a:p>
          <a:p>
            <a:r>
              <a:rPr lang="en-IN" sz="2000" dirty="0"/>
              <a:t>Traditional surveys are subjective; EEG offers objective insights into attention, engagement, and decision-making processes.</a:t>
            </a:r>
          </a:p>
          <a:p>
            <a:r>
              <a:rPr lang="en-IN" sz="2000" dirty="0"/>
              <a:t>The </a:t>
            </a:r>
            <a:r>
              <a:rPr lang="en-IN" sz="2000" b="1" dirty="0"/>
              <a:t>NeuMa dataset</a:t>
            </a:r>
            <a:r>
              <a:rPr lang="en-IN" sz="2000" dirty="0"/>
              <a:t> captures </a:t>
            </a:r>
            <a:r>
              <a:rPr lang="en-IN" sz="2000" b="1" dirty="0"/>
              <a:t>EEG</a:t>
            </a:r>
            <a:r>
              <a:rPr lang="en-IN" sz="2000" dirty="0"/>
              <a:t>, </a:t>
            </a:r>
            <a:r>
              <a:rPr lang="en-IN" sz="2000" b="1" dirty="0"/>
              <a:t>eye-tracking</a:t>
            </a:r>
            <a:r>
              <a:rPr lang="en-IN" sz="2000" dirty="0"/>
              <a:t>, </a:t>
            </a:r>
            <a:r>
              <a:rPr lang="en-IN" sz="2000" b="1" dirty="0"/>
              <a:t>demographics</a:t>
            </a:r>
            <a:r>
              <a:rPr lang="en-IN" sz="2000" dirty="0"/>
              <a:t>, and </a:t>
            </a:r>
            <a:r>
              <a:rPr lang="en-IN" sz="2000" b="1" dirty="0"/>
              <a:t>product selection</a:t>
            </a:r>
            <a:r>
              <a:rPr lang="en-IN" sz="2000" dirty="0"/>
              <a:t> during a simulated online shopping experience.</a:t>
            </a:r>
          </a:p>
          <a:p>
            <a:r>
              <a:rPr lang="en-IN" sz="2000" b="1" dirty="0"/>
              <a:t>Goal of this Study:</a:t>
            </a:r>
            <a:br>
              <a:rPr lang="en-IN" sz="2000" dirty="0"/>
            </a:br>
            <a:r>
              <a:rPr lang="en-IN" sz="2000" dirty="0"/>
              <a:t>Analyse EEG patterns linked to </a:t>
            </a:r>
            <a:r>
              <a:rPr lang="en-IN" sz="2000" b="1" dirty="0"/>
              <a:t>product selection</a:t>
            </a:r>
            <a:r>
              <a:rPr lang="en-IN" sz="2000" dirty="0"/>
              <a:t> and </a:t>
            </a:r>
            <a:r>
              <a:rPr lang="en-IN" sz="2000" b="1" dirty="0"/>
              <a:t>demographic profiles</a:t>
            </a:r>
            <a:r>
              <a:rPr lang="en-IN" sz="2000" dirty="0"/>
              <a:t> to uncover neural correlates of buying behaviour.</a:t>
            </a:r>
          </a:p>
          <a:p>
            <a:endParaRPr lang="en-US" sz="2000" dirty="0"/>
          </a:p>
        </p:txBody>
      </p:sp>
      <p:sp>
        <p:nvSpPr>
          <p:cNvPr id="4" name="Slide Number Placeholder 3">
            <a:extLst>
              <a:ext uri="{FF2B5EF4-FFF2-40B4-BE49-F238E27FC236}">
                <a16:creationId xmlns:a16="http://schemas.microsoft.com/office/drawing/2014/main" id="{80F8DAD8-C1DB-23AF-D72F-D7CC8ADE2A4E}"/>
              </a:ext>
            </a:extLst>
          </p:cNvPr>
          <p:cNvSpPr>
            <a:spLocks noGrp="1"/>
          </p:cNvSpPr>
          <p:nvPr>
            <p:ph type="sldNum" sz="quarter" idx="12"/>
          </p:nvPr>
        </p:nvSpPr>
        <p:spPr/>
        <p:txBody>
          <a:bodyPr/>
          <a:lstStyle/>
          <a:p>
            <a:fld id="{3264EB7B-6AEA-F94C-AEF8-E0D3876A87FB}" type="slidenum">
              <a:rPr lang="en-US" smtClean="0"/>
              <a:t>2</a:t>
            </a:fld>
            <a:endParaRPr lang="en-US"/>
          </a:p>
        </p:txBody>
      </p:sp>
    </p:spTree>
    <p:extLst>
      <p:ext uri="{BB962C8B-B14F-4D97-AF65-F5344CB8AC3E}">
        <p14:creationId xmlns:p14="http://schemas.microsoft.com/office/powerpoint/2010/main" val="1251574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73B8D-4D92-5708-C292-42665EB7839C}"/>
              </a:ext>
            </a:extLst>
          </p:cNvPr>
          <p:cNvSpPr>
            <a:spLocks noGrp="1"/>
          </p:cNvSpPr>
          <p:nvPr>
            <p:ph type="title"/>
          </p:nvPr>
        </p:nvSpPr>
        <p:spPr/>
        <p:txBody>
          <a:bodyPr/>
          <a:lstStyle/>
          <a:p>
            <a:pPr algn="ctr"/>
            <a:r>
              <a:rPr lang="en-US" dirty="0"/>
              <a:t>Methods</a:t>
            </a:r>
          </a:p>
        </p:txBody>
      </p:sp>
      <p:sp>
        <p:nvSpPr>
          <p:cNvPr id="3" name="Content Placeholder 2">
            <a:extLst>
              <a:ext uri="{FF2B5EF4-FFF2-40B4-BE49-F238E27FC236}">
                <a16:creationId xmlns:a16="http://schemas.microsoft.com/office/drawing/2014/main" id="{40CBA308-1FEE-5307-E1D7-9FF32338E5F4}"/>
              </a:ext>
            </a:extLst>
          </p:cNvPr>
          <p:cNvSpPr>
            <a:spLocks noGrp="1"/>
          </p:cNvSpPr>
          <p:nvPr>
            <p:ph idx="1"/>
          </p:nvPr>
        </p:nvSpPr>
        <p:spPr>
          <a:xfrm>
            <a:off x="838200" y="1408670"/>
            <a:ext cx="10515600" cy="5084205"/>
          </a:xfrm>
        </p:spPr>
        <p:txBody>
          <a:bodyPr>
            <a:normAutofit/>
          </a:bodyPr>
          <a:lstStyle/>
          <a:p>
            <a:pPr algn="l">
              <a:buFont typeface="Arial" panose="020B0604020202020204" pitchFamily="34" charset="0"/>
              <a:buChar char="•"/>
            </a:pPr>
            <a:r>
              <a:rPr lang="en-IN" sz="1800" b="0" i="0" u="none" strike="noStrike" dirty="0">
                <a:solidFill>
                  <a:srgbClr val="000000"/>
                </a:solidFill>
                <a:effectLst/>
              </a:rPr>
              <a:t>Participants (</a:t>
            </a:r>
            <a:r>
              <a:rPr lang="en-IN" sz="1800" b="1" i="0" u="none" strike="noStrike" dirty="0">
                <a:solidFill>
                  <a:srgbClr val="000000"/>
                </a:solidFill>
                <a:effectLst/>
              </a:rPr>
              <a:t>N = 42</a:t>
            </a:r>
            <a:r>
              <a:rPr lang="en-IN" sz="1800" b="0" i="0" u="none" strike="noStrike" dirty="0">
                <a:solidFill>
                  <a:srgbClr val="000000"/>
                </a:solidFill>
                <a:effectLst/>
              </a:rPr>
              <a:t>) browsed </a:t>
            </a:r>
            <a:r>
              <a:rPr lang="en-IN" sz="1800" b="1" i="0" u="none" strike="noStrike" dirty="0">
                <a:solidFill>
                  <a:srgbClr val="000000"/>
                </a:solidFill>
                <a:effectLst/>
              </a:rPr>
              <a:t>digital supermarket brochures</a:t>
            </a:r>
            <a:r>
              <a:rPr lang="en-IN" sz="1800" b="0" i="0" u="none" strike="noStrike" dirty="0">
                <a:solidFill>
                  <a:srgbClr val="000000"/>
                </a:solidFill>
                <a:effectLst/>
              </a:rPr>
              <a:t>.</a:t>
            </a:r>
          </a:p>
          <a:p>
            <a:pPr algn="l">
              <a:buFont typeface="Arial" panose="020B0604020202020204" pitchFamily="34" charset="0"/>
              <a:buChar char="•"/>
            </a:pPr>
            <a:r>
              <a:rPr lang="en-IN" sz="1800" b="0" i="0" u="none" strike="noStrike" dirty="0">
                <a:solidFill>
                  <a:srgbClr val="000000"/>
                </a:solidFill>
                <a:effectLst/>
              </a:rPr>
              <a:t>They selected products they intended to purchase using a </a:t>
            </a:r>
            <a:r>
              <a:rPr lang="en-IN" sz="1800" b="1" i="0" u="none" strike="noStrike" dirty="0">
                <a:solidFill>
                  <a:srgbClr val="000000"/>
                </a:solidFill>
                <a:effectLst/>
              </a:rPr>
              <a:t>mouse click</a:t>
            </a:r>
            <a:r>
              <a:rPr lang="en-IN" sz="1800" b="0" i="0" u="none" strike="noStrike" dirty="0">
                <a:solidFill>
                  <a:srgbClr val="000000"/>
                </a:solidFill>
                <a:effectLst/>
              </a:rPr>
              <a:t>.</a:t>
            </a:r>
          </a:p>
          <a:p>
            <a:pPr algn="l">
              <a:buFont typeface="Arial" panose="020B0604020202020204" pitchFamily="34" charset="0"/>
              <a:buChar char="•"/>
            </a:pPr>
            <a:r>
              <a:rPr lang="en-IN" sz="1800" b="1" i="0" u="none" strike="noStrike" dirty="0">
                <a:solidFill>
                  <a:srgbClr val="000000"/>
                </a:solidFill>
                <a:effectLst/>
              </a:rPr>
              <a:t>Recordings included:</a:t>
            </a:r>
            <a:endParaRPr lang="en-IN" sz="1800" b="0" i="0" u="none" strike="noStrike" dirty="0">
              <a:solidFill>
                <a:srgbClr val="000000"/>
              </a:solidFill>
              <a:effectLst/>
            </a:endParaRPr>
          </a:p>
          <a:p>
            <a:pPr marL="742950" lvl="1" indent="-285750" algn="l">
              <a:buFont typeface="Arial" panose="020B0604020202020204" pitchFamily="34" charset="0"/>
              <a:buChar char="•"/>
            </a:pPr>
            <a:r>
              <a:rPr lang="en-IN" sz="1800" b="0" i="0" u="none" strike="noStrike" dirty="0">
                <a:solidFill>
                  <a:srgbClr val="000000"/>
                </a:solidFill>
                <a:effectLst/>
              </a:rPr>
              <a:t>Resting-state EEG (2 minutes before task)</a:t>
            </a:r>
          </a:p>
          <a:p>
            <a:pPr marL="742950" lvl="1" indent="-285750" algn="l">
              <a:buFont typeface="Arial" panose="020B0604020202020204" pitchFamily="34" charset="0"/>
              <a:buChar char="•"/>
            </a:pPr>
            <a:r>
              <a:rPr lang="en-IN" sz="1800" b="0" i="0" u="none" strike="noStrike" dirty="0">
                <a:solidFill>
                  <a:srgbClr val="000000"/>
                </a:solidFill>
                <a:effectLst/>
              </a:rPr>
              <a:t>EEG during browsing</a:t>
            </a:r>
          </a:p>
          <a:p>
            <a:pPr marL="742950" lvl="1" indent="-285750" algn="l">
              <a:buFont typeface="Arial" panose="020B0604020202020204" pitchFamily="34" charset="0"/>
              <a:buChar char="•"/>
            </a:pPr>
            <a:r>
              <a:rPr lang="en-IN" sz="1800" b="0" i="0" u="none" strike="noStrike" dirty="0">
                <a:solidFill>
                  <a:srgbClr val="000000"/>
                </a:solidFill>
                <a:effectLst/>
              </a:rPr>
              <a:t>Eye-tracking</a:t>
            </a:r>
          </a:p>
          <a:p>
            <a:pPr marL="742950" lvl="1" indent="-285750" algn="l">
              <a:buFont typeface="Arial" panose="020B0604020202020204" pitchFamily="34" charset="0"/>
              <a:buChar char="•"/>
            </a:pPr>
            <a:r>
              <a:rPr lang="en-IN" sz="1800" b="0" i="0" u="none" strike="noStrike" dirty="0">
                <a:solidFill>
                  <a:srgbClr val="000000"/>
                </a:solidFill>
                <a:effectLst/>
              </a:rPr>
              <a:t>Demographics &amp; profiling questionnaires</a:t>
            </a:r>
          </a:p>
          <a:p>
            <a:pPr algn="l">
              <a:buFont typeface="Arial" panose="020B0604020202020204" pitchFamily="34" charset="0"/>
              <a:buChar char="•"/>
            </a:pPr>
            <a:r>
              <a:rPr lang="en-IN" sz="1800" b="1" i="0" u="none" strike="noStrike" dirty="0">
                <a:solidFill>
                  <a:srgbClr val="000000"/>
                </a:solidFill>
                <a:effectLst/>
              </a:rPr>
              <a:t>Freedom of Choice:</a:t>
            </a:r>
            <a:br>
              <a:rPr lang="en-IN" sz="1800" b="0" i="0" u="none" strike="noStrike" dirty="0">
                <a:solidFill>
                  <a:srgbClr val="000000"/>
                </a:solidFill>
                <a:effectLst/>
              </a:rPr>
            </a:br>
            <a:r>
              <a:rPr lang="en-IN" sz="1800" b="0" i="0" u="none" strike="noStrike" dirty="0">
                <a:solidFill>
                  <a:srgbClr val="000000"/>
                </a:solidFill>
                <a:effectLst/>
              </a:rPr>
              <a:t>Participants chose without restrictions on budget or quantity.</a:t>
            </a:r>
          </a:p>
          <a:p>
            <a:r>
              <a:rPr lang="en-IN" sz="1800" b="1" i="0" u="none" strike="noStrike" dirty="0">
                <a:solidFill>
                  <a:srgbClr val="000000"/>
                </a:solidFill>
                <a:effectLst/>
              </a:rPr>
              <a:t>Behavioural Grouping: </a:t>
            </a:r>
            <a:r>
              <a:rPr lang="en-IN" sz="1800" b="0" i="0" u="none" strike="noStrike" dirty="0">
                <a:solidFill>
                  <a:srgbClr val="000000"/>
                </a:solidFill>
                <a:effectLst/>
              </a:rPr>
              <a:t>Group products based on Bought vs Not Bought.</a:t>
            </a:r>
          </a:p>
          <a:p>
            <a:r>
              <a:rPr lang="en-IN" sz="1800" b="0" i="0" u="none" strike="noStrike" dirty="0">
                <a:solidFill>
                  <a:srgbClr val="000000"/>
                </a:solidFill>
                <a:effectLst/>
              </a:rPr>
              <a:t>EEG data were segmented based on product viewing timestamps, filtered into alpha (8–12 Hz) and beta (13–30 Hz) bands, and average power was computed for each segment. Products were labelled </a:t>
            </a:r>
            <a:r>
              <a:rPr lang="en-IN" sz="1800" b="1" i="0" u="none" strike="noStrike" dirty="0">
                <a:solidFill>
                  <a:srgbClr val="000000"/>
                </a:solidFill>
                <a:effectLst/>
              </a:rPr>
              <a:t>"Bought" </a:t>
            </a:r>
            <a:r>
              <a:rPr lang="en-IN" sz="1800" b="0" i="0" u="none" strike="noStrike" dirty="0">
                <a:solidFill>
                  <a:srgbClr val="000000"/>
                </a:solidFill>
                <a:effectLst/>
              </a:rPr>
              <a:t>or </a:t>
            </a:r>
            <a:r>
              <a:rPr lang="en-IN" sz="1800" b="1" i="0" u="none" strike="noStrike" dirty="0">
                <a:solidFill>
                  <a:srgbClr val="000000"/>
                </a:solidFill>
                <a:effectLst/>
              </a:rPr>
              <a:t>"Not Bought" </a:t>
            </a:r>
            <a:r>
              <a:rPr lang="en-IN" sz="1800" b="0" i="0" u="none" strike="noStrike" dirty="0">
                <a:solidFill>
                  <a:srgbClr val="000000"/>
                </a:solidFill>
                <a:effectLst/>
              </a:rPr>
              <a:t>to compare neural responses. Short segments were excluded, and correlations with demographic and profiling variables were explored to understand consumer behaviour patterns.</a:t>
            </a:r>
          </a:p>
        </p:txBody>
      </p:sp>
      <p:sp>
        <p:nvSpPr>
          <p:cNvPr id="4" name="Slide Number Placeholder 3">
            <a:extLst>
              <a:ext uri="{FF2B5EF4-FFF2-40B4-BE49-F238E27FC236}">
                <a16:creationId xmlns:a16="http://schemas.microsoft.com/office/drawing/2014/main" id="{7D8F0AA2-B9CA-5080-5F40-A7B16AD36DA6}"/>
              </a:ext>
            </a:extLst>
          </p:cNvPr>
          <p:cNvSpPr>
            <a:spLocks noGrp="1"/>
          </p:cNvSpPr>
          <p:nvPr>
            <p:ph type="sldNum" sz="quarter" idx="12"/>
          </p:nvPr>
        </p:nvSpPr>
        <p:spPr/>
        <p:txBody>
          <a:bodyPr/>
          <a:lstStyle/>
          <a:p>
            <a:fld id="{3264EB7B-6AEA-F94C-AEF8-E0D3876A87FB}" type="slidenum">
              <a:rPr lang="en-US" smtClean="0"/>
              <a:t>3</a:t>
            </a:fld>
            <a:endParaRPr lang="en-US"/>
          </a:p>
        </p:txBody>
      </p:sp>
    </p:spTree>
    <p:extLst>
      <p:ext uri="{BB962C8B-B14F-4D97-AF65-F5344CB8AC3E}">
        <p14:creationId xmlns:p14="http://schemas.microsoft.com/office/powerpoint/2010/main" val="963194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63F92-0FB2-B384-D187-054DB7ED343B}"/>
              </a:ext>
            </a:extLst>
          </p:cNvPr>
          <p:cNvSpPr>
            <a:spLocks noGrp="1"/>
          </p:cNvSpPr>
          <p:nvPr>
            <p:ph type="title"/>
          </p:nvPr>
        </p:nvSpPr>
        <p:spPr/>
        <p:txBody>
          <a:bodyPr/>
          <a:lstStyle/>
          <a:p>
            <a:endParaRPr lang="en-US" dirty="0"/>
          </a:p>
        </p:txBody>
      </p:sp>
      <p:pic>
        <p:nvPicPr>
          <p:cNvPr id="34" name="Content Placeholder 33" descr="A graph showing a sound wave&#10;&#10;Description automatically generated">
            <a:extLst>
              <a:ext uri="{FF2B5EF4-FFF2-40B4-BE49-F238E27FC236}">
                <a16:creationId xmlns:a16="http://schemas.microsoft.com/office/drawing/2014/main" id="{8B8B26CE-BCFE-0884-E090-42039BBD7825}"/>
              </a:ext>
            </a:extLst>
          </p:cNvPr>
          <p:cNvPicPr>
            <a:picLocks noGrp="1" noChangeAspect="1"/>
          </p:cNvPicPr>
          <p:nvPr>
            <p:ph idx="1"/>
          </p:nvPr>
        </p:nvPicPr>
        <p:blipFill>
          <a:blip r:embed="rId3"/>
          <a:stretch>
            <a:fillRect/>
          </a:stretch>
        </p:blipFill>
        <p:spPr>
          <a:xfrm>
            <a:off x="6096000" y="-1"/>
            <a:ext cx="6096000" cy="2899717"/>
          </a:xfrm>
        </p:spPr>
      </p:pic>
      <p:pic>
        <p:nvPicPr>
          <p:cNvPr id="36" name="Picture 35" descr="A close-up of a grocery store&#10;&#10;Description automatically generated">
            <a:extLst>
              <a:ext uri="{FF2B5EF4-FFF2-40B4-BE49-F238E27FC236}">
                <a16:creationId xmlns:a16="http://schemas.microsoft.com/office/drawing/2014/main" id="{FCB899F5-A899-236B-F603-1319878BA30A}"/>
              </a:ext>
            </a:extLst>
          </p:cNvPr>
          <p:cNvPicPr>
            <a:picLocks noChangeAspect="1"/>
          </p:cNvPicPr>
          <p:nvPr/>
        </p:nvPicPr>
        <p:blipFill>
          <a:blip r:embed="rId4"/>
          <a:stretch>
            <a:fillRect/>
          </a:stretch>
        </p:blipFill>
        <p:spPr>
          <a:xfrm>
            <a:off x="1790" y="1"/>
            <a:ext cx="6094210" cy="3071812"/>
          </a:xfrm>
          <a:prstGeom prst="rect">
            <a:avLst/>
          </a:prstGeom>
        </p:spPr>
      </p:pic>
      <p:pic>
        <p:nvPicPr>
          <p:cNvPr id="38" name="Picture 37" descr="A graph showing a line&#10;&#10;Description automatically generated">
            <a:extLst>
              <a:ext uri="{FF2B5EF4-FFF2-40B4-BE49-F238E27FC236}">
                <a16:creationId xmlns:a16="http://schemas.microsoft.com/office/drawing/2014/main" id="{FE2EE679-9FD6-2894-D9EA-208F60490D03}"/>
              </a:ext>
            </a:extLst>
          </p:cNvPr>
          <p:cNvPicPr>
            <a:picLocks noChangeAspect="1"/>
          </p:cNvPicPr>
          <p:nvPr/>
        </p:nvPicPr>
        <p:blipFill>
          <a:blip r:embed="rId5"/>
          <a:stretch>
            <a:fillRect/>
          </a:stretch>
        </p:blipFill>
        <p:spPr>
          <a:xfrm>
            <a:off x="-1791" y="3429000"/>
            <a:ext cx="6096000" cy="2899715"/>
          </a:xfrm>
          <a:prstGeom prst="rect">
            <a:avLst/>
          </a:prstGeom>
        </p:spPr>
      </p:pic>
      <p:pic>
        <p:nvPicPr>
          <p:cNvPr id="40" name="Picture 39" descr="A graph showing a sound wave&#10;&#10;Description automatically generated">
            <a:extLst>
              <a:ext uri="{FF2B5EF4-FFF2-40B4-BE49-F238E27FC236}">
                <a16:creationId xmlns:a16="http://schemas.microsoft.com/office/drawing/2014/main" id="{633E9EC6-35AB-EDCB-F1E0-D5D9E1C4F640}"/>
              </a:ext>
            </a:extLst>
          </p:cNvPr>
          <p:cNvPicPr>
            <a:picLocks noChangeAspect="1"/>
          </p:cNvPicPr>
          <p:nvPr/>
        </p:nvPicPr>
        <p:blipFill>
          <a:blip r:embed="rId6"/>
          <a:stretch>
            <a:fillRect/>
          </a:stretch>
        </p:blipFill>
        <p:spPr>
          <a:xfrm>
            <a:off x="6099582" y="3428998"/>
            <a:ext cx="6088838" cy="2899717"/>
          </a:xfrm>
          <a:prstGeom prst="rect">
            <a:avLst/>
          </a:prstGeom>
        </p:spPr>
      </p:pic>
      <p:sp>
        <p:nvSpPr>
          <p:cNvPr id="41" name="TextBox 40">
            <a:extLst>
              <a:ext uri="{FF2B5EF4-FFF2-40B4-BE49-F238E27FC236}">
                <a16:creationId xmlns:a16="http://schemas.microsoft.com/office/drawing/2014/main" id="{6DFA9566-9F6C-AF36-9FB1-516BF50C9C97}"/>
              </a:ext>
            </a:extLst>
          </p:cNvPr>
          <p:cNvSpPr txBox="1"/>
          <p:nvPr/>
        </p:nvSpPr>
        <p:spPr>
          <a:xfrm>
            <a:off x="5722733" y="0"/>
            <a:ext cx="1035255" cy="369332"/>
          </a:xfrm>
          <a:prstGeom prst="rect">
            <a:avLst/>
          </a:prstGeom>
          <a:solidFill>
            <a:schemeClr val="accent4"/>
          </a:solidFill>
        </p:spPr>
        <p:txBody>
          <a:bodyPr wrap="square" rtlCol="0">
            <a:spAutoFit/>
          </a:bodyPr>
          <a:lstStyle/>
          <a:p>
            <a:pPr algn="ctr"/>
            <a:r>
              <a:rPr lang="en-US" b="1" dirty="0"/>
              <a:t>For S07</a:t>
            </a:r>
          </a:p>
        </p:txBody>
      </p:sp>
      <p:sp>
        <p:nvSpPr>
          <p:cNvPr id="43" name="TextBox 42">
            <a:extLst>
              <a:ext uri="{FF2B5EF4-FFF2-40B4-BE49-F238E27FC236}">
                <a16:creationId xmlns:a16="http://schemas.microsoft.com/office/drawing/2014/main" id="{1C3362D4-CFCF-6D63-7216-D328A29DFAF3}"/>
              </a:ext>
            </a:extLst>
          </p:cNvPr>
          <p:cNvSpPr txBox="1"/>
          <p:nvPr/>
        </p:nvSpPr>
        <p:spPr>
          <a:xfrm>
            <a:off x="8127657" y="2899716"/>
            <a:ext cx="6147486" cy="276999"/>
          </a:xfrm>
          <a:prstGeom prst="rect">
            <a:avLst/>
          </a:prstGeom>
          <a:noFill/>
        </p:spPr>
        <p:txBody>
          <a:bodyPr wrap="square">
            <a:spAutoFit/>
          </a:bodyPr>
          <a:lstStyle/>
          <a:p>
            <a:r>
              <a:rPr lang="en-US" sz="1200" b="1" dirty="0"/>
              <a:t>Fig.1(b) EEG Processed Data</a:t>
            </a:r>
          </a:p>
        </p:txBody>
      </p:sp>
      <p:sp>
        <p:nvSpPr>
          <p:cNvPr id="44" name="TextBox 43">
            <a:extLst>
              <a:ext uri="{FF2B5EF4-FFF2-40B4-BE49-F238E27FC236}">
                <a16:creationId xmlns:a16="http://schemas.microsoft.com/office/drawing/2014/main" id="{76BBC12D-4B02-0983-42FE-0B99A47A689C}"/>
              </a:ext>
            </a:extLst>
          </p:cNvPr>
          <p:cNvSpPr txBox="1"/>
          <p:nvPr/>
        </p:nvSpPr>
        <p:spPr>
          <a:xfrm>
            <a:off x="1471998" y="2899716"/>
            <a:ext cx="3608173" cy="276999"/>
          </a:xfrm>
          <a:prstGeom prst="rect">
            <a:avLst/>
          </a:prstGeom>
          <a:noFill/>
        </p:spPr>
        <p:txBody>
          <a:bodyPr wrap="square" rtlCol="0">
            <a:spAutoFit/>
          </a:bodyPr>
          <a:lstStyle/>
          <a:p>
            <a:r>
              <a:rPr lang="en-US" sz="1200" b="1" dirty="0"/>
              <a:t>Fig.1(a) Advertisement Brochure</a:t>
            </a:r>
          </a:p>
        </p:txBody>
      </p:sp>
      <p:sp>
        <p:nvSpPr>
          <p:cNvPr id="45" name="TextBox 44">
            <a:extLst>
              <a:ext uri="{FF2B5EF4-FFF2-40B4-BE49-F238E27FC236}">
                <a16:creationId xmlns:a16="http://schemas.microsoft.com/office/drawing/2014/main" id="{D1F03A3B-4CA2-8655-2C08-6017EF28629B}"/>
              </a:ext>
            </a:extLst>
          </p:cNvPr>
          <p:cNvSpPr txBox="1"/>
          <p:nvPr/>
        </p:nvSpPr>
        <p:spPr>
          <a:xfrm>
            <a:off x="1804471" y="6328715"/>
            <a:ext cx="2943225" cy="276999"/>
          </a:xfrm>
          <a:prstGeom prst="rect">
            <a:avLst/>
          </a:prstGeom>
          <a:noFill/>
        </p:spPr>
        <p:txBody>
          <a:bodyPr wrap="square" rtlCol="0">
            <a:spAutoFit/>
          </a:bodyPr>
          <a:lstStyle/>
          <a:p>
            <a:r>
              <a:rPr lang="en-US" sz="1200" b="1" dirty="0"/>
              <a:t>Fig.1(c) Eye Tracking </a:t>
            </a:r>
          </a:p>
        </p:txBody>
      </p:sp>
      <p:sp>
        <p:nvSpPr>
          <p:cNvPr id="46" name="TextBox 45">
            <a:extLst>
              <a:ext uri="{FF2B5EF4-FFF2-40B4-BE49-F238E27FC236}">
                <a16:creationId xmlns:a16="http://schemas.microsoft.com/office/drawing/2014/main" id="{37D03420-1B09-F074-7828-EE95601AA430}"/>
              </a:ext>
            </a:extLst>
          </p:cNvPr>
          <p:cNvSpPr txBox="1"/>
          <p:nvPr/>
        </p:nvSpPr>
        <p:spPr>
          <a:xfrm>
            <a:off x="8127657" y="6328715"/>
            <a:ext cx="2957513" cy="276999"/>
          </a:xfrm>
          <a:prstGeom prst="rect">
            <a:avLst/>
          </a:prstGeom>
          <a:noFill/>
        </p:spPr>
        <p:txBody>
          <a:bodyPr wrap="square" rtlCol="0">
            <a:spAutoFit/>
          </a:bodyPr>
          <a:lstStyle/>
          <a:p>
            <a:r>
              <a:rPr lang="en-US" sz="1200" b="1" dirty="0"/>
              <a:t>Fig.1(d) EEG Filtered Data</a:t>
            </a:r>
          </a:p>
        </p:txBody>
      </p:sp>
      <p:sp>
        <p:nvSpPr>
          <p:cNvPr id="47" name="Slide Number Placeholder 46">
            <a:extLst>
              <a:ext uri="{FF2B5EF4-FFF2-40B4-BE49-F238E27FC236}">
                <a16:creationId xmlns:a16="http://schemas.microsoft.com/office/drawing/2014/main" id="{23297FE8-19D1-A3FD-654B-FE1A283389D7}"/>
              </a:ext>
            </a:extLst>
          </p:cNvPr>
          <p:cNvSpPr>
            <a:spLocks noGrp="1"/>
          </p:cNvSpPr>
          <p:nvPr>
            <p:ph type="sldNum" sz="quarter" idx="12"/>
          </p:nvPr>
        </p:nvSpPr>
        <p:spPr/>
        <p:txBody>
          <a:bodyPr/>
          <a:lstStyle/>
          <a:p>
            <a:fld id="{3264EB7B-6AEA-F94C-AEF8-E0D3876A87FB}" type="slidenum">
              <a:rPr lang="en-US" smtClean="0"/>
              <a:t>4</a:t>
            </a:fld>
            <a:endParaRPr lang="en-US"/>
          </a:p>
        </p:txBody>
      </p:sp>
    </p:spTree>
    <p:extLst>
      <p:ext uri="{BB962C8B-B14F-4D97-AF65-F5344CB8AC3E}">
        <p14:creationId xmlns:p14="http://schemas.microsoft.com/office/powerpoint/2010/main" val="1648569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B7ED3-2F5E-25D2-CCC1-114B77B062BE}"/>
              </a:ext>
            </a:extLst>
          </p:cNvPr>
          <p:cNvSpPr>
            <a:spLocks noGrp="1"/>
          </p:cNvSpPr>
          <p:nvPr>
            <p:ph type="title"/>
          </p:nvPr>
        </p:nvSpPr>
        <p:spPr/>
        <p:txBody>
          <a:bodyPr/>
          <a:lstStyle/>
          <a:p>
            <a:endParaRPr lang="en-US" dirty="0"/>
          </a:p>
        </p:txBody>
      </p:sp>
      <p:pic>
        <p:nvPicPr>
          <p:cNvPr id="15" name="Content Placeholder 14" descr="A colorful graph showing the sound waves&#10;&#10;Description automatically generated with medium confidence">
            <a:extLst>
              <a:ext uri="{FF2B5EF4-FFF2-40B4-BE49-F238E27FC236}">
                <a16:creationId xmlns:a16="http://schemas.microsoft.com/office/drawing/2014/main" id="{A1148223-674A-3C3B-F934-5B60BFA6D8EC}"/>
              </a:ext>
            </a:extLst>
          </p:cNvPr>
          <p:cNvPicPr>
            <a:picLocks noGrp="1" noChangeAspect="1"/>
          </p:cNvPicPr>
          <p:nvPr>
            <p:ph idx="1"/>
          </p:nvPr>
        </p:nvPicPr>
        <p:blipFill>
          <a:blip r:embed="rId2"/>
          <a:stretch>
            <a:fillRect/>
          </a:stretch>
        </p:blipFill>
        <p:spPr>
          <a:xfrm>
            <a:off x="6096001" y="-20638"/>
            <a:ext cx="6096000" cy="2912118"/>
          </a:xfrm>
        </p:spPr>
      </p:pic>
      <p:pic>
        <p:nvPicPr>
          <p:cNvPr id="17" name="Picture 16" descr="A graph showing a number of data&#10;&#10;Description automatically generated with medium confidence">
            <a:extLst>
              <a:ext uri="{FF2B5EF4-FFF2-40B4-BE49-F238E27FC236}">
                <a16:creationId xmlns:a16="http://schemas.microsoft.com/office/drawing/2014/main" id="{81FCADEC-9284-427F-BC84-868408E2FC8C}"/>
              </a:ext>
            </a:extLst>
          </p:cNvPr>
          <p:cNvPicPr>
            <a:picLocks noChangeAspect="1"/>
          </p:cNvPicPr>
          <p:nvPr/>
        </p:nvPicPr>
        <p:blipFill>
          <a:blip r:embed="rId3"/>
          <a:stretch>
            <a:fillRect/>
          </a:stretch>
        </p:blipFill>
        <p:spPr>
          <a:xfrm>
            <a:off x="0" y="3300412"/>
            <a:ext cx="6096000" cy="3040705"/>
          </a:xfrm>
          <a:prstGeom prst="rect">
            <a:avLst/>
          </a:prstGeom>
        </p:spPr>
      </p:pic>
      <p:pic>
        <p:nvPicPr>
          <p:cNvPr id="19" name="Picture 18" descr="A close-up of a sound wave&#10;&#10;Description automatically generated">
            <a:extLst>
              <a:ext uri="{FF2B5EF4-FFF2-40B4-BE49-F238E27FC236}">
                <a16:creationId xmlns:a16="http://schemas.microsoft.com/office/drawing/2014/main" id="{CE2BFA59-F760-5867-C8C9-B479309CBE18}"/>
              </a:ext>
            </a:extLst>
          </p:cNvPr>
          <p:cNvPicPr>
            <a:picLocks noChangeAspect="1"/>
          </p:cNvPicPr>
          <p:nvPr/>
        </p:nvPicPr>
        <p:blipFill>
          <a:blip r:embed="rId4"/>
          <a:stretch>
            <a:fillRect/>
          </a:stretch>
        </p:blipFill>
        <p:spPr>
          <a:xfrm>
            <a:off x="6096000" y="3300413"/>
            <a:ext cx="6096000" cy="3040705"/>
          </a:xfrm>
          <a:prstGeom prst="rect">
            <a:avLst/>
          </a:prstGeom>
        </p:spPr>
      </p:pic>
      <p:pic>
        <p:nvPicPr>
          <p:cNvPr id="21" name="Picture 20" descr="A close-up of a grocery store&#10;&#10;Description automatically generated">
            <a:extLst>
              <a:ext uri="{FF2B5EF4-FFF2-40B4-BE49-F238E27FC236}">
                <a16:creationId xmlns:a16="http://schemas.microsoft.com/office/drawing/2014/main" id="{88E5A13C-36C0-C2CB-A392-808462D67DED}"/>
              </a:ext>
            </a:extLst>
          </p:cNvPr>
          <p:cNvPicPr>
            <a:picLocks noChangeAspect="1"/>
          </p:cNvPicPr>
          <p:nvPr/>
        </p:nvPicPr>
        <p:blipFill>
          <a:blip r:embed="rId5"/>
          <a:stretch>
            <a:fillRect/>
          </a:stretch>
        </p:blipFill>
        <p:spPr>
          <a:xfrm>
            <a:off x="1790" y="1"/>
            <a:ext cx="6094210" cy="3040705"/>
          </a:xfrm>
          <a:prstGeom prst="rect">
            <a:avLst/>
          </a:prstGeom>
        </p:spPr>
      </p:pic>
      <p:sp>
        <p:nvSpPr>
          <p:cNvPr id="22" name="TextBox 21">
            <a:extLst>
              <a:ext uri="{FF2B5EF4-FFF2-40B4-BE49-F238E27FC236}">
                <a16:creationId xmlns:a16="http://schemas.microsoft.com/office/drawing/2014/main" id="{7E0E0149-D211-4C18-ACA7-58C441AC6D31}"/>
              </a:ext>
            </a:extLst>
          </p:cNvPr>
          <p:cNvSpPr txBox="1"/>
          <p:nvPr/>
        </p:nvSpPr>
        <p:spPr>
          <a:xfrm>
            <a:off x="5451916" y="-20639"/>
            <a:ext cx="1520384" cy="369332"/>
          </a:xfrm>
          <a:prstGeom prst="rect">
            <a:avLst/>
          </a:prstGeom>
          <a:solidFill>
            <a:schemeClr val="accent4"/>
          </a:solidFill>
        </p:spPr>
        <p:txBody>
          <a:bodyPr wrap="square" rtlCol="0">
            <a:spAutoFit/>
          </a:bodyPr>
          <a:lstStyle/>
          <a:p>
            <a:pPr algn="ctr"/>
            <a:r>
              <a:rPr lang="en-US" b="1" dirty="0"/>
              <a:t>For S19</a:t>
            </a:r>
          </a:p>
        </p:txBody>
      </p:sp>
      <p:sp>
        <p:nvSpPr>
          <p:cNvPr id="23" name="TextBox 22">
            <a:extLst>
              <a:ext uri="{FF2B5EF4-FFF2-40B4-BE49-F238E27FC236}">
                <a16:creationId xmlns:a16="http://schemas.microsoft.com/office/drawing/2014/main" id="{9D1F6B81-1812-332F-7012-DD5B9C99D8FA}"/>
              </a:ext>
            </a:extLst>
          </p:cNvPr>
          <p:cNvSpPr txBox="1"/>
          <p:nvPr/>
        </p:nvSpPr>
        <p:spPr>
          <a:xfrm>
            <a:off x="8106032" y="2891481"/>
            <a:ext cx="3361038" cy="276999"/>
          </a:xfrm>
          <a:prstGeom prst="rect">
            <a:avLst/>
          </a:prstGeom>
          <a:noFill/>
        </p:spPr>
        <p:txBody>
          <a:bodyPr wrap="square" rtlCol="0">
            <a:spAutoFit/>
          </a:bodyPr>
          <a:lstStyle/>
          <a:p>
            <a:r>
              <a:rPr lang="en-US" sz="1200" b="1" dirty="0"/>
              <a:t>Fig.2(b) EEG Processed Data</a:t>
            </a:r>
          </a:p>
        </p:txBody>
      </p:sp>
      <p:sp>
        <p:nvSpPr>
          <p:cNvPr id="24" name="TextBox 23">
            <a:extLst>
              <a:ext uri="{FF2B5EF4-FFF2-40B4-BE49-F238E27FC236}">
                <a16:creationId xmlns:a16="http://schemas.microsoft.com/office/drawing/2014/main" id="{BD1DB3DB-F3D1-4409-BD42-BE13365995DE}"/>
              </a:ext>
            </a:extLst>
          </p:cNvPr>
          <p:cNvSpPr txBox="1"/>
          <p:nvPr/>
        </p:nvSpPr>
        <p:spPr>
          <a:xfrm>
            <a:off x="8340810" y="6341119"/>
            <a:ext cx="2891482" cy="276999"/>
          </a:xfrm>
          <a:prstGeom prst="rect">
            <a:avLst/>
          </a:prstGeom>
          <a:noFill/>
        </p:spPr>
        <p:txBody>
          <a:bodyPr wrap="square" rtlCol="0">
            <a:spAutoFit/>
          </a:bodyPr>
          <a:lstStyle/>
          <a:p>
            <a:r>
              <a:rPr lang="en-US" sz="1200" b="1" dirty="0"/>
              <a:t>Fig.2(d) EEG Filtered Data</a:t>
            </a:r>
          </a:p>
        </p:txBody>
      </p:sp>
      <p:sp>
        <p:nvSpPr>
          <p:cNvPr id="27" name="TextBox 26">
            <a:extLst>
              <a:ext uri="{FF2B5EF4-FFF2-40B4-BE49-F238E27FC236}">
                <a16:creationId xmlns:a16="http://schemas.microsoft.com/office/drawing/2014/main" id="{D84400F3-1AC9-6F42-C59F-7FF459C1C953}"/>
              </a:ext>
            </a:extLst>
          </p:cNvPr>
          <p:cNvSpPr txBox="1"/>
          <p:nvPr/>
        </p:nvSpPr>
        <p:spPr>
          <a:xfrm>
            <a:off x="1437873" y="2891480"/>
            <a:ext cx="3775429" cy="276999"/>
          </a:xfrm>
          <a:prstGeom prst="rect">
            <a:avLst/>
          </a:prstGeom>
          <a:noFill/>
        </p:spPr>
        <p:txBody>
          <a:bodyPr wrap="square">
            <a:spAutoFit/>
          </a:bodyPr>
          <a:lstStyle/>
          <a:p>
            <a:r>
              <a:rPr lang="en-US" sz="1200" b="1" dirty="0"/>
              <a:t>Fig.2(a) Advertisement Brochure</a:t>
            </a:r>
          </a:p>
        </p:txBody>
      </p:sp>
      <p:sp>
        <p:nvSpPr>
          <p:cNvPr id="31" name="TextBox 30">
            <a:extLst>
              <a:ext uri="{FF2B5EF4-FFF2-40B4-BE49-F238E27FC236}">
                <a16:creationId xmlns:a16="http://schemas.microsoft.com/office/drawing/2014/main" id="{71BE1465-C72A-F721-7DD0-8E03FC14B70D}"/>
              </a:ext>
            </a:extLst>
          </p:cNvPr>
          <p:cNvSpPr txBox="1"/>
          <p:nvPr/>
        </p:nvSpPr>
        <p:spPr>
          <a:xfrm>
            <a:off x="1964531" y="6338584"/>
            <a:ext cx="2401535" cy="276999"/>
          </a:xfrm>
          <a:prstGeom prst="rect">
            <a:avLst/>
          </a:prstGeom>
          <a:noFill/>
        </p:spPr>
        <p:txBody>
          <a:bodyPr wrap="square">
            <a:spAutoFit/>
          </a:bodyPr>
          <a:lstStyle/>
          <a:p>
            <a:r>
              <a:rPr lang="en-US" sz="1200" b="1" dirty="0"/>
              <a:t>Fig.2(c) Eye Tracking </a:t>
            </a:r>
          </a:p>
        </p:txBody>
      </p:sp>
      <p:sp>
        <p:nvSpPr>
          <p:cNvPr id="32" name="Slide Number Placeholder 31">
            <a:extLst>
              <a:ext uri="{FF2B5EF4-FFF2-40B4-BE49-F238E27FC236}">
                <a16:creationId xmlns:a16="http://schemas.microsoft.com/office/drawing/2014/main" id="{A04F5E91-FF41-2390-7F68-23A50567D119}"/>
              </a:ext>
            </a:extLst>
          </p:cNvPr>
          <p:cNvSpPr>
            <a:spLocks noGrp="1"/>
          </p:cNvSpPr>
          <p:nvPr>
            <p:ph type="sldNum" sz="quarter" idx="12"/>
          </p:nvPr>
        </p:nvSpPr>
        <p:spPr/>
        <p:txBody>
          <a:bodyPr/>
          <a:lstStyle/>
          <a:p>
            <a:fld id="{3264EB7B-6AEA-F94C-AEF8-E0D3876A87FB}" type="slidenum">
              <a:rPr lang="en-US" smtClean="0"/>
              <a:t>5</a:t>
            </a:fld>
            <a:endParaRPr lang="en-US"/>
          </a:p>
        </p:txBody>
      </p:sp>
    </p:spTree>
    <p:extLst>
      <p:ext uri="{BB962C8B-B14F-4D97-AF65-F5344CB8AC3E}">
        <p14:creationId xmlns:p14="http://schemas.microsoft.com/office/powerpoint/2010/main" val="2713949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showing a graph of a graph&#10;&#10;Description automatically generated with medium confidence">
            <a:extLst>
              <a:ext uri="{FF2B5EF4-FFF2-40B4-BE49-F238E27FC236}">
                <a16:creationId xmlns:a16="http://schemas.microsoft.com/office/drawing/2014/main" id="{7C3026B0-2CF6-9DD7-7147-5DC07C914010}"/>
              </a:ext>
            </a:extLst>
          </p:cNvPr>
          <p:cNvPicPr>
            <a:picLocks noChangeAspect="1"/>
          </p:cNvPicPr>
          <p:nvPr/>
        </p:nvPicPr>
        <p:blipFill>
          <a:blip r:embed="rId2"/>
          <a:stretch>
            <a:fillRect/>
          </a:stretch>
        </p:blipFill>
        <p:spPr>
          <a:xfrm>
            <a:off x="6096000" y="0"/>
            <a:ext cx="6096000" cy="3043237"/>
          </a:xfrm>
          <a:prstGeom prst="rect">
            <a:avLst/>
          </a:prstGeom>
        </p:spPr>
      </p:pic>
      <p:pic>
        <p:nvPicPr>
          <p:cNvPr id="5" name="Picture 4" descr="A graph showing the number of data&#10;&#10;Description automatically generated with medium confidence">
            <a:extLst>
              <a:ext uri="{FF2B5EF4-FFF2-40B4-BE49-F238E27FC236}">
                <a16:creationId xmlns:a16="http://schemas.microsoft.com/office/drawing/2014/main" id="{ECCF0A10-C656-1717-FD5E-FE13CB6E5759}"/>
              </a:ext>
            </a:extLst>
          </p:cNvPr>
          <p:cNvPicPr>
            <a:picLocks noChangeAspect="1"/>
          </p:cNvPicPr>
          <p:nvPr/>
        </p:nvPicPr>
        <p:blipFill>
          <a:blip r:embed="rId3"/>
          <a:stretch>
            <a:fillRect/>
          </a:stretch>
        </p:blipFill>
        <p:spPr>
          <a:xfrm>
            <a:off x="0" y="3429000"/>
            <a:ext cx="6096000" cy="3043237"/>
          </a:xfrm>
          <a:prstGeom prst="rect">
            <a:avLst/>
          </a:prstGeom>
        </p:spPr>
      </p:pic>
      <p:pic>
        <p:nvPicPr>
          <p:cNvPr id="7" name="Picture 6" descr="A graph showing a sound wave&#10;&#10;Description automatically generated">
            <a:extLst>
              <a:ext uri="{FF2B5EF4-FFF2-40B4-BE49-F238E27FC236}">
                <a16:creationId xmlns:a16="http://schemas.microsoft.com/office/drawing/2014/main" id="{97073842-079B-7DF4-A6D9-0BA0C849ACEB}"/>
              </a:ext>
            </a:extLst>
          </p:cNvPr>
          <p:cNvPicPr>
            <a:picLocks noChangeAspect="1"/>
          </p:cNvPicPr>
          <p:nvPr/>
        </p:nvPicPr>
        <p:blipFill>
          <a:blip r:embed="rId4"/>
          <a:stretch>
            <a:fillRect/>
          </a:stretch>
        </p:blipFill>
        <p:spPr>
          <a:xfrm>
            <a:off x="6096000" y="3429000"/>
            <a:ext cx="6096000" cy="3043237"/>
          </a:xfrm>
          <a:prstGeom prst="rect">
            <a:avLst/>
          </a:prstGeom>
        </p:spPr>
      </p:pic>
      <p:pic>
        <p:nvPicPr>
          <p:cNvPr id="9" name="Picture 8" descr="A close-up of a grocery store&#10;&#10;Description automatically generated">
            <a:extLst>
              <a:ext uri="{FF2B5EF4-FFF2-40B4-BE49-F238E27FC236}">
                <a16:creationId xmlns:a16="http://schemas.microsoft.com/office/drawing/2014/main" id="{DB8AFBC7-F03F-3275-A916-690515BB2609}"/>
              </a:ext>
            </a:extLst>
          </p:cNvPr>
          <p:cNvPicPr>
            <a:picLocks noChangeAspect="1"/>
          </p:cNvPicPr>
          <p:nvPr/>
        </p:nvPicPr>
        <p:blipFill>
          <a:blip r:embed="rId5"/>
          <a:stretch>
            <a:fillRect/>
          </a:stretch>
        </p:blipFill>
        <p:spPr>
          <a:xfrm>
            <a:off x="1790" y="1"/>
            <a:ext cx="6094210" cy="3043237"/>
          </a:xfrm>
          <a:prstGeom prst="rect">
            <a:avLst/>
          </a:prstGeom>
        </p:spPr>
      </p:pic>
      <p:sp>
        <p:nvSpPr>
          <p:cNvPr id="10" name="TextBox 9">
            <a:extLst>
              <a:ext uri="{FF2B5EF4-FFF2-40B4-BE49-F238E27FC236}">
                <a16:creationId xmlns:a16="http://schemas.microsoft.com/office/drawing/2014/main" id="{8C74A22B-FD9C-A6A3-67BA-C6762ABCAA11}"/>
              </a:ext>
            </a:extLst>
          </p:cNvPr>
          <p:cNvSpPr txBox="1"/>
          <p:nvPr/>
        </p:nvSpPr>
        <p:spPr>
          <a:xfrm>
            <a:off x="5471984" y="0"/>
            <a:ext cx="1248032" cy="369332"/>
          </a:xfrm>
          <a:prstGeom prst="rect">
            <a:avLst/>
          </a:prstGeom>
          <a:solidFill>
            <a:schemeClr val="accent4"/>
          </a:solidFill>
        </p:spPr>
        <p:txBody>
          <a:bodyPr wrap="square" rtlCol="0">
            <a:spAutoFit/>
          </a:bodyPr>
          <a:lstStyle/>
          <a:p>
            <a:pPr algn="ctr"/>
            <a:r>
              <a:rPr lang="en-US" b="1" dirty="0"/>
              <a:t>For S29</a:t>
            </a:r>
          </a:p>
        </p:txBody>
      </p:sp>
      <p:sp>
        <p:nvSpPr>
          <p:cNvPr id="12" name="TextBox 11">
            <a:extLst>
              <a:ext uri="{FF2B5EF4-FFF2-40B4-BE49-F238E27FC236}">
                <a16:creationId xmlns:a16="http://schemas.microsoft.com/office/drawing/2014/main" id="{F5A0AE7C-CC1A-DFDB-99DE-3C2D2498DBAA}"/>
              </a:ext>
            </a:extLst>
          </p:cNvPr>
          <p:cNvSpPr txBox="1"/>
          <p:nvPr/>
        </p:nvSpPr>
        <p:spPr>
          <a:xfrm>
            <a:off x="1635918" y="3043237"/>
            <a:ext cx="6100762" cy="276999"/>
          </a:xfrm>
          <a:prstGeom prst="rect">
            <a:avLst/>
          </a:prstGeom>
          <a:noFill/>
        </p:spPr>
        <p:txBody>
          <a:bodyPr wrap="square">
            <a:spAutoFit/>
          </a:bodyPr>
          <a:lstStyle/>
          <a:p>
            <a:r>
              <a:rPr lang="en-US" sz="1200" b="1" dirty="0"/>
              <a:t>Fig.3(a) Advertisement Brochure</a:t>
            </a:r>
          </a:p>
        </p:txBody>
      </p:sp>
      <p:sp>
        <p:nvSpPr>
          <p:cNvPr id="16" name="TextBox 15">
            <a:extLst>
              <a:ext uri="{FF2B5EF4-FFF2-40B4-BE49-F238E27FC236}">
                <a16:creationId xmlns:a16="http://schemas.microsoft.com/office/drawing/2014/main" id="{462563D3-3903-33D3-56DD-61121F96CBD3}"/>
              </a:ext>
            </a:extLst>
          </p:cNvPr>
          <p:cNvSpPr txBox="1"/>
          <p:nvPr/>
        </p:nvSpPr>
        <p:spPr>
          <a:xfrm>
            <a:off x="7961709" y="3024573"/>
            <a:ext cx="3250407" cy="276999"/>
          </a:xfrm>
          <a:prstGeom prst="rect">
            <a:avLst/>
          </a:prstGeom>
          <a:noFill/>
        </p:spPr>
        <p:txBody>
          <a:bodyPr wrap="square">
            <a:spAutoFit/>
          </a:bodyPr>
          <a:lstStyle/>
          <a:p>
            <a:r>
              <a:rPr lang="en-US" sz="1200" b="1" dirty="0"/>
              <a:t>Fig.3(b) EEG Processed Data</a:t>
            </a:r>
          </a:p>
        </p:txBody>
      </p:sp>
      <p:sp>
        <p:nvSpPr>
          <p:cNvPr id="18" name="TextBox 17">
            <a:extLst>
              <a:ext uri="{FF2B5EF4-FFF2-40B4-BE49-F238E27FC236}">
                <a16:creationId xmlns:a16="http://schemas.microsoft.com/office/drawing/2014/main" id="{0F858DAB-AC95-2EE0-2B54-3A267D958621}"/>
              </a:ext>
            </a:extLst>
          </p:cNvPr>
          <p:cNvSpPr txBox="1"/>
          <p:nvPr/>
        </p:nvSpPr>
        <p:spPr>
          <a:xfrm>
            <a:off x="1894284" y="6472237"/>
            <a:ext cx="2307432" cy="276999"/>
          </a:xfrm>
          <a:prstGeom prst="rect">
            <a:avLst/>
          </a:prstGeom>
          <a:noFill/>
        </p:spPr>
        <p:txBody>
          <a:bodyPr wrap="square">
            <a:spAutoFit/>
          </a:bodyPr>
          <a:lstStyle/>
          <a:p>
            <a:r>
              <a:rPr lang="en-US" sz="1200" b="1" dirty="0"/>
              <a:t>Fig.3(c) Eye Tracking </a:t>
            </a:r>
          </a:p>
        </p:txBody>
      </p:sp>
      <p:sp>
        <p:nvSpPr>
          <p:cNvPr id="20" name="TextBox 19">
            <a:extLst>
              <a:ext uri="{FF2B5EF4-FFF2-40B4-BE49-F238E27FC236}">
                <a16:creationId xmlns:a16="http://schemas.microsoft.com/office/drawing/2014/main" id="{6392A533-2D2D-5DBF-7A41-593B8765CF88}"/>
              </a:ext>
            </a:extLst>
          </p:cNvPr>
          <p:cNvSpPr txBox="1"/>
          <p:nvPr/>
        </p:nvSpPr>
        <p:spPr>
          <a:xfrm>
            <a:off x="8391526" y="6472237"/>
            <a:ext cx="2820590" cy="276999"/>
          </a:xfrm>
          <a:prstGeom prst="rect">
            <a:avLst/>
          </a:prstGeom>
          <a:noFill/>
        </p:spPr>
        <p:txBody>
          <a:bodyPr wrap="square">
            <a:spAutoFit/>
          </a:bodyPr>
          <a:lstStyle/>
          <a:p>
            <a:r>
              <a:rPr lang="en-US" sz="1200" b="1" dirty="0"/>
              <a:t>Fig.3(d) EEG Filtered Data</a:t>
            </a:r>
          </a:p>
        </p:txBody>
      </p:sp>
      <p:sp>
        <p:nvSpPr>
          <p:cNvPr id="21" name="Slide Number Placeholder 20">
            <a:extLst>
              <a:ext uri="{FF2B5EF4-FFF2-40B4-BE49-F238E27FC236}">
                <a16:creationId xmlns:a16="http://schemas.microsoft.com/office/drawing/2014/main" id="{9CA9EB1F-4AF2-9837-8CBA-18DFF2ED6A56}"/>
              </a:ext>
            </a:extLst>
          </p:cNvPr>
          <p:cNvSpPr>
            <a:spLocks noGrp="1"/>
          </p:cNvSpPr>
          <p:nvPr>
            <p:ph type="sldNum" sz="quarter" idx="12"/>
          </p:nvPr>
        </p:nvSpPr>
        <p:spPr/>
        <p:txBody>
          <a:bodyPr/>
          <a:lstStyle/>
          <a:p>
            <a:fld id="{3264EB7B-6AEA-F94C-AEF8-E0D3876A87FB}" type="slidenum">
              <a:rPr lang="en-US" smtClean="0"/>
              <a:t>6</a:t>
            </a:fld>
            <a:endParaRPr lang="en-US"/>
          </a:p>
        </p:txBody>
      </p:sp>
    </p:spTree>
    <p:extLst>
      <p:ext uri="{BB962C8B-B14F-4D97-AF65-F5344CB8AC3E}">
        <p14:creationId xmlns:p14="http://schemas.microsoft.com/office/powerpoint/2010/main" val="375117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showing a sound wave&#10;&#10;Description automatically generated with medium confidence">
            <a:extLst>
              <a:ext uri="{FF2B5EF4-FFF2-40B4-BE49-F238E27FC236}">
                <a16:creationId xmlns:a16="http://schemas.microsoft.com/office/drawing/2014/main" id="{B4592576-120A-4985-6FA6-D82D979E3960}"/>
              </a:ext>
            </a:extLst>
          </p:cNvPr>
          <p:cNvPicPr>
            <a:picLocks noChangeAspect="1"/>
          </p:cNvPicPr>
          <p:nvPr/>
        </p:nvPicPr>
        <p:blipFill>
          <a:blip r:embed="rId2"/>
          <a:stretch>
            <a:fillRect/>
          </a:stretch>
        </p:blipFill>
        <p:spPr>
          <a:xfrm>
            <a:off x="6096000" y="1"/>
            <a:ext cx="6096000" cy="3059662"/>
          </a:xfrm>
          <a:prstGeom prst="rect">
            <a:avLst/>
          </a:prstGeom>
        </p:spPr>
      </p:pic>
      <p:pic>
        <p:nvPicPr>
          <p:cNvPr id="5" name="Picture 4" descr="A graph showing different colored lines&#10;&#10;Description automatically generated">
            <a:extLst>
              <a:ext uri="{FF2B5EF4-FFF2-40B4-BE49-F238E27FC236}">
                <a16:creationId xmlns:a16="http://schemas.microsoft.com/office/drawing/2014/main" id="{16B86CC0-EAA3-A9E8-FC98-56F8B25142BA}"/>
              </a:ext>
            </a:extLst>
          </p:cNvPr>
          <p:cNvPicPr>
            <a:picLocks noChangeAspect="1"/>
          </p:cNvPicPr>
          <p:nvPr/>
        </p:nvPicPr>
        <p:blipFill>
          <a:blip r:embed="rId3"/>
          <a:stretch>
            <a:fillRect/>
          </a:stretch>
        </p:blipFill>
        <p:spPr>
          <a:xfrm>
            <a:off x="0" y="3428998"/>
            <a:ext cx="6096000" cy="3059662"/>
          </a:xfrm>
          <a:prstGeom prst="rect">
            <a:avLst/>
          </a:prstGeom>
        </p:spPr>
      </p:pic>
      <p:pic>
        <p:nvPicPr>
          <p:cNvPr id="7" name="Picture 6" descr="A graph showing a sound wave&#10;&#10;Description automatically generated">
            <a:extLst>
              <a:ext uri="{FF2B5EF4-FFF2-40B4-BE49-F238E27FC236}">
                <a16:creationId xmlns:a16="http://schemas.microsoft.com/office/drawing/2014/main" id="{AD796A43-08C4-DAD9-ABAC-81E3081FE35B}"/>
              </a:ext>
            </a:extLst>
          </p:cNvPr>
          <p:cNvPicPr>
            <a:picLocks noChangeAspect="1"/>
          </p:cNvPicPr>
          <p:nvPr/>
        </p:nvPicPr>
        <p:blipFill>
          <a:blip r:embed="rId4"/>
          <a:stretch>
            <a:fillRect/>
          </a:stretch>
        </p:blipFill>
        <p:spPr>
          <a:xfrm>
            <a:off x="6095999" y="3428998"/>
            <a:ext cx="6096001" cy="3059664"/>
          </a:xfrm>
          <a:prstGeom prst="rect">
            <a:avLst/>
          </a:prstGeom>
        </p:spPr>
      </p:pic>
      <p:pic>
        <p:nvPicPr>
          <p:cNvPr id="9" name="Picture 8" descr="A close-up of a grocery store&#10;&#10;Description automatically generated">
            <a:extLst>
              <a:ext uri="{FF2B5EF4-FFF2-40B4-BE49-F238E27FC236}">
                <a16:creationId xmlns:a16="http://schemas.microsoft.com/office/drawing/2014/main" id="{B696551A-A24F-9AAB-B593-9071376C6F45}"/>
              </a:ext>
            </a:extLst>
          </p:cNvPr>
          <p:cNvPicPr>
            <a:picLocks noChangeAspect="1"/>
          </p:cNvPicPr>
          <p:nvPr/>
        </p:nvPicPr>
        <p:blipFill>
          <a:blip r:embed="rId5"/>
          <a:stretch>
            <a:fillRect/>
          </a:stretch>
        </p:blipFill>
        <p:spPr>
          <a:xfrm>
            <a:off x="1790" y="0"/>
            <a:ext cx="6094205" cy="3059663"/>
          </a:xfrm>
          <a:prstGeom prst="rect">
            <a:avLst/>
          </a:prstGeom>
        </p:spPr>
      </p:pic>
      <p:sp>
        <p:nvSpPr>
          <p:cNvPr id="10" name="TextBox 9">
            <a:extLst>
              <a:ext uri="{FF2B5EF4-FFF2-40B4-BE49-F238E27FC236}">
                <a16:creationId xmlns:a16="http://schemas.microsoft.com/office/drawing/2014/main" id="{D49798CB-E9E0-7464-AC59-96840D1968BF}"/>
              </a:ext>
            </a:extLst>
          </p:cNvPr>
          <p:cNvSpPr txBox="1"/>
          <p:nvPr/>
        </p:nvSpPr>
        <p:spPr>
          <a:xfrm>
            <a:off x="5497656" y="-1"/>
            <a:ext cx="1196682" cy="369332"/>
          </a:xfrm>
          <a:prstGeom prst="rect">
            <a:avLst/>
          </a:prstGeom>
          <a:solidFill>
            <a:schemeClr val="accent4"/>
          </a:solidFill>
        </p:spPr>
        <p:txBody>
          <a:bodyPr wrap="square" rtlCol="0">
            <a:spAutoFit/>
          </a:bodyPr>
          <a:lstStyle/>
          <a:p>
            <a:r>
              <a:rPr lang="en-US" b="1" dirty="0"/>
              <a:t>For S43</a:t>
            </a:r>
          </a:p>
        </p:txBody>
      </p:sp>
      <p:sp>
        <p:nvSpPr>
          <p:cNvPr id="12" name="TextBox 11">
            <a:extLst>
              <a:ext uri="{FF2B5EF4-FFF2-40B4-BE49-F238E27FC236}">
                <a16:creationId xmlns:a16="http://schemas.microsoft.com/office/drawing/2014/main" id="{32048668-350E-4627-23FE-D200DEC0379B}"/>
              </a:ext>
            </a:extLst>
          </p:cNvPr>
          <p:cNvSpPr txBox="1"/>
          <p:nvPr/>
        </p:nvSpPr>
        <p:spPr>
          <a:xfrm>
            <a:off x="8097439" y="6488660"/>
            <a:ext cx="2921794" cy="276999"/>
          </a:xfrm>
          <a:prstGeom prst="rect">
            <a:avLst/>
          </a:prstGeom>
          <a:noFill/>
        </p:spPr>
        <p:txBody>
          <a:bodyPr wrap="square">
            <a:spAutoFit/>
          </a:bodyPr>
          <a:lstStyle/>
          <a:p>
            <a:r>
              <a:rPr lang="en-US" sz="1200" b="1" dirty="0"/>
              <a:t>Fig.4(d) EEG Filtered Data</a:t>
            </a:r>
          </a:p>
        </p:txBody>
      </p:sp>
      <p:sp>
        <p:nvSpPr>
          <p:cNvPr id="14" name="TextBox 13">
            <a:extLst>
              <a:ext uri="{FF2B5EF4-FFF2-40B4-BE49-F238E27FC236}">
                <a16:creationId xmlns:a16="http://schemas.microsoft.com/office/drawing/2014/main" id="{16D9B8E0-2C9C-3505-FD3B-F81CCED366B7}"/>
              </a:ext>
            </a:extLst>
          </p:cNvPr>
          <p:cNvSpPr txBox="1"/>
          <p:nvPr/>
        </p:nvSpPr>
        <p:spPr>
          <a:xfrm>
            <a:off x="1632887" y="3105831"/>
            <a:ext cx="3864769" cy="276999"/>
          </a:xfrm>
          <a:prstGeom prst="rect">
            <a:avLst/>
          </a:prstGeom>
          <a:noFill/>
        </p:spPr>
        <p:txBody>
          <a:bodyPr wrap="square">
            <a:spAutoFit/>
          </a:bodyPr>
          <a:lstStyle/>
          <a:p>
            <a:r>
              <a:rPr lang="en-US" sz="1200" b="1" dirty="0"/>
              <a:t>Fig.4(a) Advertisement Brochure</a:t>
            </a:r>
          </a:p>
        </p:txBody>
      </p:sp>
      <p:sp>
        <p:nvSpPr>
          <p:cNvPr id="16" name="TextBox 15">
            <a:extLst>
              <a:ext uri="{FF2B5EF4-FFF2-40B4-BE49-F238E27FC236}">
                <a16:creationId xmlns:a16="http://schemas.microsoft.com/office/drawing/2014/main" id="{7FA89F62-9581-6646-875D-DA7DDA4AC613}"/>
              </a:ext>
            </a:extLst>
          </p:cNvPr>
          <p:cNvSpPr txBox="1"/>
          <p:nvPr/>
        </p:nvSpPr>
        <p:spPr>
          <a:xfrm>
            <a:off x="8097439" y="3059662"/>
            <a:ext cx="3293269" cy="276999"/>
          </a:xfrm>
          <a:prstGeom prst="rect">
            <a:avLst/>
          </a:prstGeom>
          <a:noFill/>
        </p:spPr>
        <p:txBody>
          <a:bodyPr wrap="square">
            <a:spAutoFit/>
          </a:bodyPr>
          <a:lstStyle/>
          <a:p>
            <a:r>
              <a:rPr lang="en-US" sz="1200" b="1" dirty="0"/>
              <a:t>Fig.4(b) EEG Processed Data</a:t>
            </a:r>
          </a:p>
        </p:txBody>
      </p:sp>
      <p:sp>
        <p:nvSpPr>
          <p:cNvPr id="18" name="TextBox 17">
            <a:extLst>
              <a:ext uri="{FF2B5EF4-FFF2-40B4-BE49-F238E27FC236}">
                <a16:creationId xmlns:a16="http://schemas.microsoft.com/office/drawing/2014/main" id="{65611F93-BAA2-EBFB-35B1-1B8A5179FD22}"/>
              </a:ext>
            </a:extLst>
          </p:cNvPr>
          <p:cNvSpPr txBox="1"/>
          <p:nvPr/>
        </p:nvSpPr>
        <p:spPr>
          <a:xfrm>
            <a:off x="1991915" y="6488660"/>
            <a:ext cx="2736057" cy="276999"/>
          </a:xfrm>
          <a:prstGeom prst="rect">
            <a:avLst/>
          </a:prstGeom>
          <a:noFill/>
        </p:spPr>
        <p:txBody>
          <a:bodyPr wrap="square">
            <a:spAutoFit/>
          </a:bodyPr>
          <a:lstStyle/>
          <a:p>
            <a:r>
              <a:rPr lang="en-US" sz="1200" b="1" dirty="0"/>
              <a:t>Fig.4(c) Eye Tracking </a:t>
            </a:r>
          </a:p>
        </p:txBody>
      </p:sp>
      <p:sp>
        <p:nvSpPr>
          <p:cNvPr id="19" name="Slide Number Placeholder 18">
            <a:extLst>
              <a:ext uri="{FF2B5EF4-FFF2-40B4-BE49-F238E27FC236}">
                <a16:creationId xmlns:a16="http://schemas.microsoft.com/office/drawing/2014/main" id="{10A4074F-2990-6371-A809-83002F816C86}"/>
              </a:ext>
            </a:extLst>
          </p:cNvPr>
          <p:cNvSpPr>
            <a:spLocks noGrp="1"/>
          </p:cNvSpPr>
          <p:nvPr>
            <p:ph type="sldNum" sz="quarter" idx="12"/>
          </p:nvPr>
        </p:nvSpPr>
        <p:spPr/>
        <p:txBody>
          <a:bodyPr/>
          <a:lstStyle/>
          <a:p>
            <a:fld id="{3264EB7B-6AEA-F94C-AEF8-E0D3876A87FB}" type="slidenum">
              <a:rPr lang="en-US" smtClean="0"/>
              <a:t>7</a:t>
            </a:fld>
            <a:endParaRPr lang="en-US"/>
          </a:p>
        </p:txBody>
      </p:sp>
    </p:spTree>
    <p:extLst>
      <p:ext uri="{BB962C8B-B14F-4D97-AF65-F5344CB8AC3E}">
        <p14:creationId xmlns:p14="http://schemas.microsoft.com/office/powerpoint/2010/main" val="3265203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78818-DAC2-1240-9C5D-8211F12362DB}"/>
              </a:ext>
            </a:extLst>
          </p:cNvPr>
          <p:cNvSpPr>
            <a:spLocks noGrp="1"/>
          </p:cNvSpPr>
          <p:nvPr>
            <p:ph type="title"/>
          </p:nvPr>
        </p:nvSpPr>
        <p:spPr/>
        <p:txBody>
          <a:bodyPr/>
          <a:lstStyle/>
          <a:p>
            <a:pPr algn="ctr"/>
            <a:r>
              <a:rPr lang="en-IN" b="0" i="0" u="none" strike="noStrike" dirty="0">
                <a:effectLst/>
                <a:latin typeface="var(--font-fk-grotesk)"/>
              </a:rPr>
              <a:t>Key Neuromarketing Correlations</a:t>
            </a:r>
            <a:br>
              <a:rPr lang="en-IN" b="0" i="0" u="none" strike="noStrike" dirty="0">
                <a:effectLst/>
                <a:latin typeface="var(--font-fk-grotesk)"/>
              </a:rPr>
            </a:br>
            <a:endParaRPr lang="en-US" dirty="0"/>
          </a:p>
        </p:txBody>
      </p:sp>
      <p:graphicFrame>
        <p:nvGraphicFramePr>
          <p:cNvPr id="4" name="Table 3">
            <a:extLst>
              <a:ext uri="{FF2B5EF4-FFF2-40B4-BE49-F238E27FC236}">
                <a16:creationId xmlns:a16="http://schemas.microsoft.com/office/drawing/2014/main" id="{779204CD-E132-405D-6DBF-FDC8BE9F9C7C}"/>
              </a:ext>
            </a:extLst>
          </p:cNvPr>
          <p:cNvGraphicFramePr>
            <a:graphicFrameLocks noGrp="1"/>
          </p:cNvGraphicFramePr>
          <p:nvPr>
            <p:extLst>
              <p:ext uri="{D42A27DB-BD31-4B8C-83A1-F6EECF244321}">
                <p14:modId xmlns:p14="http://schemas.microsoft.com/office/powerpoint/2010/main" val="1320997499"/>
              </p:ext>
            </p:extLst>
          </p:nvPr>
        </p:nvGraphicFramePr>
        <p:xfrm>
          <a:off x="659027" y="1196418"/>
          <a:ext cx="10873945" cy="5444036"/>
        </p:xfrm>
        <a:graphic>
          <a:graphicData uri="http://schemas.openxmlformats.org/drawingml/2006/table">
            <a:tbl>
              <a:tblPr firstRow="1" bandRow="1">
                <a:tableStyleId>{5C22544A-7EE6-4342-B048-85BDC9FD1C3A}</a:tableStyleId>
              </a:tblPr>
              <a:tblGrid>
                <a:gridCol w="1226923">
                  <a:extLst>
                    <a:ext uri="{9D8B030D-6E8A-4147-A177-3AD203B41FA5}">
                      <a16:colId xmlns:a16="http://schemas.microsoft.com/office/drawing/2014/main" val="1263804621"/>
                    </a:ext>
                  </a:extLst>
                </a:gridCol>
                <a:gridCol w="1502797">
                  <a:extLst>
                    <a:ext uri="{9D8B030D-6E8A-4147-A177-3AD203B41FA5}">
                      <a16:colId xmlns:a16="http://schemas.microsoft.com/office/drawing/2014/main" val="857548518"/>
                    </a:ext>
                  </a:extLst>
                </a:gridCol>
                <a:gridCol w="1617612">
                  <a:extLst>
                    <a:ext uri="{9D8B030D-6E8A-4147-A177-3AD203B41FA5}">
                      <a16:colId xmlns:a16="http://schemas.microsoft.com/office/drawing/2014/main" val="1865585738"/>
                    </a:ext>
                  </a:extLst>
                </a:gridCol>
                <a:gridCol w="6526613">
                  <a:extLst>
                    <a:ext uri="{9D8B030D-6E8A-4147-A177-3AD203B41FA5}">
                      <a16:colId xmlns:a16="http://schemas.microsoft.com/office/drawing/2014/main" val="3703386181"/>
                    </a:ext>
                  </a:extLst>
                </a:gridCol>
              </a:tblGrid>
              <a:tr h="1114160">
                <a:tc>
                  <a:txBody>
                    <a:bodyPr/>
                    <a:lstStyle/>
                    <a:p>
                      <a:pPr algn="ctr"/>
                      <a:r>
                        <a:rPr lang="en-US" sz="1600" dirty="0">
                          <a:latin typeface="+mn-lt"/>
                        </a:rPr>
                        <a:t>Metric</a:t>
                      </a:r>
                    </a:p>
                  </a:txBody>
                  <a:tcPr/>
                </a:tc>
                <a:tc>
                  <a:txBody>
                    <a:bodyPr/>
                    <a:lstStyle/>
                    <a:p>
                      <a:pPr algn="ctr"/>
                      <a:r>
                        <a:rPr lang="en-IN" sz="1600" b="0" i="0" u="none" strike="noStrike" kern="1200" dirty="0">
                          <a:solidFill>
                            <a:schemeClr val="lt1"/>
                          </a:solidFill>
                          <a:effectLst/>
                          <a:latin typeface="+mn-lt"/>
                          <a:ea typeface="+mn-ea"/>
                          <a:cs typeface="+mn-cs"/>
                        </a:rPr>
                        <a:t>Buyers (S07/S19)</a:t>
                      </a:r>
                      <a:endParaRPr lang="en-US" sz="1600" dirty="0">
                        <a:latin typeface="+mn-lt"/>
                      </a:endParaRPr>
                    </a:p>
                  </a:txBody>
                  <a:tcPr/>
                </a:tc>
                <a:tc>
                  <a:txBody>
                    <a:bodyPr/>
                    <a:lstStyle/>
                    <a:p>
                      <a:pPr algn="ctr"/>
                      <a:r>
                        <a:rPr lang="en-IN" sz="1600" b="0" i="0" u="none" strike="noStrike" kern="1200" dirty="0">
                          <a:solidFill>
                            <a:schemeClr val="lt1"/>
                          </a:solidFill>
                          <a:effectLst/>
                          <a:latin typeface="+mn-lt"/>
                          <a:ea typeface="+mn-ea"/>
                          <a:cs typeface="+mn-cs"/>
                        </a:rPr>
                        <a:t>Non-Buyers (S29/S43)</a:t>
                      </a:r>
                      <a:endParaRPr lang="en-US" sz="1600" dirty="0">
                        <a:latin typeface="+mn-lt"/>
                      </a:endParaRPr>
                    </a:p>
                  </a:txBody>
                  <a:tcPr/>
                </a:tc>
                <a:tc>
                  <a:txBody>
                    <a:bodyPr/>
                    <a:lstStyle/>
                    <a:p>
                      <a:pPr algn="ctr"/>
                      <a:r>
                        <a:rPr lang="en-IN" sz="1600" b="0" i="0" u="none" strike="noStrike" kern="1200" dirty="0">
                          <a:solidFill>
                            <a:schemeClr val="lt1"/>
                          </a:solidFill>
                          <a:effectLst/>
                          <a:latin typeface="+mn-lt"/>
                          <a:ea typeface="+mn-ea"/>
                          <a:cs typeface="+mn-cs"/>
                        </a:rPr>
                        <a:t>Behavioural Interpretation</a:t>
                      </a:r>
                      <a:endParaRPr lang="en-US" sz="1600" dirty="0">
                        <a:latin typeface="+mn-lt"/>
                      </a:endParaRPr>
                    </a:p>
                  </a:txBody>
                  <a:tcPr/>
                </a:tc>
                <a:extLst>
                  <a:ext uri="{0D108BD9-81ED-4DB2-BD59-A6C34878D82A}">
                    <a16:rowId xmlns:a16="http://schemas.microsoft.com/office/drawing/2014/main" val="3580795645"/>
                  </a:ext>
                </a:extLst>
              </a:tr>
              <a:tr h="976218">
                <a:tc>
                  <a:txBody>
                    <a:bodyPr/>
                    <a:lstStyle/>
                    <a:p>
                      <a:r>
                        <a:rPr lang="en-IN" sz="1600" b="0" i="0" u="none" strike="noStrike" kern="1200" dirty="0">
                          <a:solidFill>
                            <a:schemeClr val="dk1"/>
                          </a:solidFill>
                          <a:effectLst/>
                          <a:latin typeface="+mn-lt"/>
                          <a:ea typeface="+mn-ea"/>
                          <a:cs typeface="+mn-cs"/>
                        </a:rPr>
                        <a:t>Frontal Theta</a:t>
                      </a:r>
                      <a:endParaRPr lang="en-US" sz="1600" dirty="0">
                        <a:latin typeface="+mn-lt"/>
                      </a:endParaRPr>
                    </a:p>
                  </a:txBody>
                  <a:tcPr/>
                </a:tc>
                <a:tc>
                  <a:txBody>
                    <a:bodyPr/>
                    <a:lstStyle/>
                    <a:p>
                      <a:r>
                        <a:rPr lang="en-IN" sz="1600" b="0" i="0" u="none" strike="noStrike" kern="1200" dirty="0">
                          <a:solidFill>
                            <a:schemeClr val="dk1"/>
                          </a:solidFill>
                          <a:effectLst/>
                          <a:latin typeface="+mn-lt"/>
                          <a:ea typeface="+mn-ea"/>
                          <a:cs typeface="+mn-cs"/>
                        </a:rPr>
                        <a:t>Lower (4.2 </a:t>
                      </a:r>
                      <a:r>
                        <a:rPr lang="el-GR" sz="1600" b="0" i="0" u="none" strike="noStrike" kern="1200" dirty="0">
                          <a:solidFill>
                            <a:schemeClr val="dk1"/>
                          </a:solidFill>
                          <a:effectLst/>
                          <a:latin typeface="+mn-lt"/>
                          <a:ea typeface="+mn-ea"/>
                          <a:cs typeface="+mn-cs"/>
                        </a:rPr>
                        <a:t>μ</a:t>
                      </a:r>
                      <a:r>
                        <a:rPr lang="en-IN" sz="1600" b="0" i="0" u="none" strike="noStrike" kern="1200" dirty="0">
                          <a:solidFill>
                            <a:schemeClr val="dk1"/>
                          </a:solidFill>
                          <a:effectLst/>
                          <a:latin typeface="+mn-lt"/>
                          <a:ea typeface="+mn-ea"/>
                          <a:cs typeface="+mn-cs"/>
                        </a:rPr>
                        <a:t>V²)</a:t>
                      </a:r>
                      <a:endParaRPr lang="en-US" sz="1600" dirty="0">
                        <a:latin typeface="+mn-lt"/>
                      </a:endParaRPr>
                    </a:p>
                  </a:txBody>
                  <a:tcPr/>
                </a:tc>
                <a:tc>
                  <a:txBody>
                    <a:bodyPr/>
                    <a:lstStyle/>
                    <a:p>
                      <a:r>
                        <a:rPr lang="en-IN" sz="1600" b="0" i="0" u="none" strike="noStrike" kern="1200" dirty="0">
                          <a:solidFill>
                            <a:schemeClr val="dk1"/>
                          </a:solidFill>
                          <a:effectLst/>
                          <a:latin typeface="+mn-lt"/>
                          <a:ea typeface="+mn-ea"/>
                          <a:cs typeface="+mn-cs"/>
                        </a:rPr>
                        <a:t>Higher (6.8 </a:t>
                      </a:r>
                      <a:r>
                        <a:rPr lang="el-GR" sz="1600" b="0" i="0" u="none" strike="noStrike" kern="1200" dirty="0">
                          <a:solidFill>
                            <a:schemeClr val="dk1"/>
                          </a:solidFill>
                          <a:effectLst/>
                          <a:latin typeface="+mn-lt"/>
                          <a:ea typeface="+mn-ea"/>
                          <a:cs typeface="+mn-cs"/>
                        </a:rPr>
                        <a:t>μ</a:t>
                      </a:r>
                      <a:r>
                        <a:rPr lang="en-IN" sz="1600" b="0" i="0" u="none" strike="noStrike" kern="1200" dirty="0">
                          <a:solidFill>
                            <a:schemeClr val="dk1"/>
                          </a:solidFill>
                          <a:effectLst/>
                          <a:latin typeface="+mn-lt"/>
                          <a:ea typeface="+mn-ea"/>
                          <a:cs typeface="+mn-cs"/>
                        </a:rPr>
                        <a:t>V²)</a:t>
                      </a:r>
                      <a:endParaRPr lang="en-US" sz="1600" dirty="0">
                        <a:latin typeface="+mn-lt"/>
                      </a:endParaRPr>
                    </a:p>
                  </a:txBody>
                  <a:tcPr/>
                </a:tc>
                <a:tc>
                  <a:txBody>
                    <a:bodyPr/>
                    <a:lstStyle/>
                    <a:p>
                      <a:r>
                        <a:rPr lang="en-IN" sz="1600" b="1" i="0" u="none" strike="noStrike" kern="1200" dirty="0">
                          <a:solidFill>
                            <a:schemeClr val="dk1"/>
                          </a:solidFill>
                          <a:effectLst/>
                          <a:latin typeface="+mn-lt"/>
                          <a:ea typeface="+mn-ea"/>
                          <a:cs typeface="+mn-cs"/>
                        </a:rPr>
                        <a:t>Decision Conflict: </a:t>
                      </a:r>
                      <a:r>
                        <a:rPr lang="en-IN" sz="1600" b="0" i="0" u="none" strike="noStrike" kern="1200" dirty="0">
                          <a:solidFill>
                            <a:schemeClr val="dk1"/>
                          </a:solidFill>
                          <a:effectLst/>
                          <a:latin typeface="+mn-lt"/>
                          <a:ea typeface="+mn-ea"/>
                          <a:cs typeface="+mn-cs"/>
                        </a:rPr>
                        <a:t>Theta power is 62% higher among non-buyers, suggesting an internal conflict between price sensitivity and brand </a:t>
                      </a:r>
                      <a:r>
                        <a:rPr lang="en-IN" sz="1600" b="0" i="0" u="none" strike="noStrike" kern="1200" dirty="0" err="1">
                          <a:solidFill>
                            <a:schemeClr val="dk1"/>
                          </a:solidFill>
                          <a:effectLst/>
                          <a:latin typeface="+mn-lt"/>
                          <a:ea typeface="+mn-ea"/>
                          <a:cs typeface="+mn-cs"/>
                        </a:rPr>
                        <a:t>preference.This</a:t>
                      </a:r>
                      <a:r>
                        <a:rPr lang="en-IN" sz="1600" b="0" i="0" u="none" strike="noStrike" kern="1200" dirty="0">
                          <a:solidFill>
                            <a:schemeClr val="dk1"/>
                          </a:solidFill>
                          <a:effectLst/>
                          <a:latin typeface="+mn-lt"/>
                          <a:ea typeface="+mn-ea"/>
                          <a:cs typeface="+mn-cs"/>
                        </a:rPr>
                        <a:t> fits the profile of S29 (</a:t>
                      </a:r>
                      <a:r>
                        <a:rPr lang="en-IN" sz="1600" b="0" i="0" u="none" strike="noStrike" kern="1200" dirty="0" err="1">
                          <a:solidFill>
                            <a:schemeClr val="dk1"/>
                          </a:solidFill>
                          <a:effectLst/>
                          <a:latin typeface="+mn-lt"/>
                          <a:ea typeface="+mn-ea"/>
                          <a:cs typeface="+mn-cs"/>
                        </a:rPr>
                        <a:t>BrandImpact</a:t>
                      </a:r>
                      <a:r>
                        <a:rPr lang="en-IN" sz="1600" b="0" i="0" u="none" strike="noStrike" kern="1200" dirty="0">
                          <a:solidFill>
                            <a:schemeClr val="dk1"/>
                          </a:solidFill>
                          <a:effectLst/>
                          <a:latin typeface="+mn-lt"/>
                          <a:ea typeface="+mn-ea"/>
                          <a:cs typeface="+mn-cs"/>
                        </a:rPr>
                        <a:t>=9/10 vs. </a:t>
                      </a:r>
                      <a:r>
                        <a:rPr lang="en-IN" sz="1600" b="0" i="0" u="none" strike="noStrike" kern="1200" dirty="0" err="1">
                          <a:solidFill>
                            <a:schemeClr val="dk1"/>
                          </a:solidFill>
                          <a:effectLst/>
                          <a:latin typeface="+mn-lt"/>
                          <a:ea typeface="+mn-ea"/>
                          <a:cs typeface="+mn-cs"/>
                        </a:rPr>
                        <a:t>PriceImpact</a:t>
                      </a:r>
                      <a:r>
                        <a:rPr lang="en-IN" sz="1600" b="0" i="0" u="none" strike="noStrike" kern="1200" dirty="0">
                          <a:solidFill>
                            <a:schemeClr val="dk1"/>
                          </a:solidFill>
                          <a:effectLst/>
                          <a:latin typeface="+mn-lt"/>
                          <a:ea typeface="+mn-ea"/>
                          <a:cs typeface="+mn-cs"/>
                        </a:rPr>
                        <a:t>=9/10).</a:t>
                      </a:r>
                      <a:endParaRPr lang="en-US" sz="1600" i="1" dirty="0">
                        <a:latin typeface="+mn-lt"/>
                      </a:endParaRPr>
                    </a:p>
                  </a:txBody>
                  <a:tcPr/>
                </a:tc>
                <a:extLst>
                  <a:ext uri="{0D108BD9-81ED-4DB2-BD59-A6C34878D82A}">
                    <a16:rowId xmlns:a16="http://schemas.microsoft.com/office/drawing/2014/main" val="1339096898"/>
                  </a:ext>
                </a:extLst>
              </a:tr>
              <a:tr h="976218">
                <a:tc>
                  <a:txBody>
                    <a:bodyPr/>
                    <a:lstStyle/>
                    <a:p>
                      <a:r>
                        <a:rPr lang="en-IN" sz="1600" b="0" i="0" u="none" strike="noStrike" kern="1200" dirty="0">
                          <a:solidFill>
                            <a:schemeClr val="dk1"/>
                          </a:solidFill>
                          <a:effectLst/>
                          <a:latin typeface="+mn-lt"/>
                          <a:ea typeface="+mn-ea"/>
                          <a:cs typeface="+mn-cs"/>
                        </a:rPr>
                        <a:t>P300 Latency</a:t>
                      </a:r>
                      <a:endParaRPr lang="en-US" sz="1600" dirty="0">
                        <a:latin typeface="+mn-lt"/>
                      </a:endParaRPr>
                    </a:p>
                  </a:txBody>
                  <a:tcPr/>
                </a:tc>
                <a:tc>
                  <a:txBody>
                    <a:bodyPr/>
                    <a:lstStyle/>
                    <a:p>
                      <a:r>
                        <a:rPr lang="en-IN" sz="1600" b="0" i="0" u="none" strike="noStrike" kern="1200" dirty="0">
                          <a:solidFill>
                            <a:schemeClr val="dk1"/>
                          </a:solidFill>
                          <a:effectLst/>
                          <a:latin typeface="+mn-lt"/>
                          <a:ea typeface="+mn-ea"/>
                          <a:cs typeface="+mn-cs"/>
                        </a:rPr>
                        <a:t>Shorter (~300ms)</a:t>
                      </a:r>
                      <a:endParaRPr lang="en-US" sz="1600" dirty="0">
                        <a:latin typeface="+mn-lt"/>
                      </a:endParaRPr>
                    </a:p>
                  </a:txBody>
                  <a:tcPr/>
                </a:tc>
                <a:tc>
                  <a:txBody>
                    <a:bodyPr/>
                    <a:lstStyle/>
                    <a:p>
                      <a:r>
                        <a:rPr lang="en-IN" sz="1600" b="0" i="0" u="none" strike="noStrike" kern="1200" dirty="0">
                          <a:solidFill>
                            <a:schemeClr val="dk1"/>
                          </a:solidFill>
                          <a:effectLst/>
                          <a:latin typeface="+mn-lt"/>
                          <a:ea typeface="+mn-ea"/>
                          <a:cs typeface="+mn-cs"/>
                        </a:rPr>
                        <a:t>Prolonged (&gt;500ms)</a:t>
                      </a:r>
                      <a:endParaRPr lang="en-US" sz="1600" dirty="0">
                        <a:latin typeface="+mn-lt"/>
                      </a:endParaRPr>
                    </a:p>
                  </a:txBody>
                  <a:tcPr/>
                </a:tc>
                <a:tc>
                  <a:txBody>
                    <a:bodyPr/>
                    <a:lstStyle/>
                    <a:p>
                      <a:r>
                        <a:rPr lang="en-US" sz="1600" b="1" dirty="0">
                          <a:latin typeface="+mn-lt"/>
                        </a:rPr>
                        <a:t>Attentional Overload</a:t>
                      </a:r>
                      <a:r>
                        <a:rPr lang="en-US" sz="1600" dirty="0">
                          <a:latin typeface="+mn-lt"/>
                        </a:rPr>
                        <a:t>: Non-buyers' delayed P300 brain responses indicated that they took longer to process information. This implies they struggled to concentrate effectively, most likely as a result of their increased education, which made them examine product details more closely before choosing a product.</a:t>
                      </a:r>
                    </a:p>
                  </a:txBody>
                  <a:tcPr/>
                </a:tc>
                <a:extLst>
                  <a:ext uri="{0D108BD9-81ED-4DB2-BD59-A6C34878D82A}">
                    <a16:rowId xmlns:a16="http://schemas.microsoft.com/office/drawing/2014/main" val="1130663066"/>
                  </a:ext>
                </a:extLst>
              </a:tr>
              <a:tr h="976218">
                <a:tc>
                  <a:txBody>
                    <a:bodyPr/>
                    <a:lstStyle/>
                    <a:p>
                      <a:r>
                        <a:rPr lang="en-IN" sz="1600" b="0" i="0" u="none" strike="noStrike" kern="1200" dirty="0">
                          <a:solidFill>
                            <a:schemeClr val="dk1"/>
                          </a:solidFill>
                          <a:effectLst/>
                          <a:latin typeface="+mn-lt"/>
                          <a:ea typeface="+mn-ea"/>
                          <a:cs typeface="+mn-cs"/>
                        </a:rPr>
                        <a:t>Fixation Duration</a:t>
                      </a:r>
                      <a:endParaRPr lang="en-US" sz="1600" dirty="0">
                        <a:latin typeface="+mn-lt"/>
                      </a:endParaRPr>
                    </a:p>
                  </a:txBody>
                  <a:tcPr/>
                </a:tc>
                <a:tc>
                  <a:txBody>
                    <a:bodyPr/>
                    <a:lstStyle/>
                    <a:p>
                      <a:r>
                        <a:rPr lang="en-IN" sz="1600" b="0" i="0" u="none" strike="noStrike" kern="1200" dirty="0">
                          <a:solidFill>
                            <a:schemeClr val="dk1"/>
                          </a:solidFill>
                          <a:effectLst/>
                          <a:latin typeface="+mn-lt"/>
                          <a:ea typeface="+mn-ea"/>
                          <a:cs typeface="+mn-cs"/>
                        </a:rPr>
                        <a:t>Price-focused (320ms)</a:t>
                      </a:r>
                      <a:endParaRPr lang="en-US" sz="1600" dirty="0">
                        <a:latin typeface="+mn-lt"/>
                      </a:endParaRPr>
                    </a:p>
                  </a:txBody>
                  <a:tcPr/>
                </a:tc>
                <a:tc>
                  <a:txBody>
                    <a:bodyPr/>
                    <a:lstStyle/>
                    <a:p>
                      <a:r>
                        <a:rPr lang="en-IN" sz="1600" b="0" i="0" u="none" strike="noStrike" kern="1200" dirty="0">
                          <a:solidFill>
                            <a:schemeClr val="dk1"/>
                          </a:solidFill>
                          <a:effectLst/>
                          <a:latin typeface="+mn-lt"/>
                          <a:ea typeface="+mn-ea"/>
                          <a:cs typeface="+mn-cs"/>
                        </a:rPr>
                        <a:t>Brand-focused (480ms)</a:t>
                      </a:r>
                      <a:endParaRPr lang="en-US" sz="1600" dirty="0">
                        <a:latin typeface="+mn-lt"/>
                      </a:endParaRPr>
                    </a:p>
                  </a:txBody>
                  <a:tcPr/>
                </a:tc>
                <a:tc>
                  <a:txBody>
                    <a:bodyPr/>
                    <a:lstStyle/>
                    <a:p>
                      <a:r>
                        <a:rPr lang="en-IN" sz="1600" b="1" i="0" u="none" strike="noStrike" kern="1200" dirty="0">
                          <a:solidFill>
                            <a:schemeClr val="dk1"/>
                          </a:solidFill>
                          <a:effectLst/>
                          <a:latin typeface="+mn-lt"/>
                          <a:ea typeface="+mn-ea"/>
                          <a:cs typeface="+mn-cs"/>
                        </a:rPr>
                        <a:t>Visual Prioritization</a:t>
                      </a:r>
                      <a:r>
                        <a:rPr lang="en-IN" sz="1600" b="0" i="0" u="none" strike="noStrike" kern="1200" dirty="0">
                          <a:solidFill>
                            <a:schemeClr val="dk1"/>
                          </a:solidFill>
                          <a:effectLst/>
                          <a:latin typeface="+mn-lt"/>
                          <a:ea typeface="+mn-ea"/>
                          <a:cs typeface="+mn-cs"/>
                        </a:rPr>
                        <a:t>: Although non-buyers exhibit "analysis paralysis" despite strong brand loyalty, buyers' shorter price fixations demonstrate utilitarian decision-making.</a:t>
                      </a:r>
                      <a:endParaRPr lang="en-US" sz="1600" dirty="0">
                        <a:latin typeface="+mn-lt"/>
                      </a:endParaRPr>
                    </a:p>
                  </a:txBody>
                  <a:tcPr/>
                </a:tc>
                <a:extLst>
                  <a:ext uri="{0D108BD9-81ED-4DB2-BD59-A6C34878D82A}">
                    <a16:rowId xmlns:a16="http://schemas.microsoft.com/office/drawing/2014/main" val="1002562142"/>
                  </a:ext>
                </a:extLst>
              </a:tr>
              <a:tr h="976218">
                <a:tc>
                  <a:txBody>
                    <a:bodyPr/>
                    <a:lstStyle/>
                    <a:p>
                      <a:r>
                        <a:rPr lang="en-IN" sz="1600" b="0" i="0" u="none" strike="noStrike" kern="1200" dirty="0">
                          <a:solidFill>
                            <a:schemeClr val="dk1"/>
                          </a:solidFill>
                          <a:effectLst/>
                          <a:latin typeface="+mn-lt"/>
                          <a:ea typeface="+mn-ea"/>
                          <a:cs typeface="+mn-cs"/>
                        </a:rPr>
                        <a:t>Pupil Dynamics</a:t>
                      </a:r>
                      <a:endParaRPr lang="en-US" sz="1600" dirty="0">
                        <a:latin typeface="+mn-lt"/>
                      </a:endParaRPr>
                    </a:p>
                  </a:txBody>
                  <a:tcPr/>
                </a:tc>
                <a:tc>
                  <a:txBody>
                    <a:bodyPr/>
                    <a:lstStyle/>
                    <a:p>
                      <a:r>
                        <a:rPr lang="en-IN" sz="1600" b="0" i="0" u="none" strike="noStrike" kern="1200" dirty="0">
                          <a:solidFill>
                            <a:schemeClr val="dk1"/>
                          </a:solidFill>
                          <a:effectLst/>
                          <a:latin typeface="+mn-lt"/>
                          <a:ea typeface="+mn-ea"/>
                          <a:cs typeface="+mn-cs"/>
                        </a:rPr>
                        <a:t>Progressive dilation</a:t>
                      </a:r>
                      <a:endParaRPr lang="en-US" sz="1600" dirty="0">
                        <a:latin typeface="+mn-lt"/>
                      </a:endParaRPr>
                    </a:p>
                  </a:txBody>
                  <a:tcPr/>
                </a:tc>
                <a:tc>
                  <a:txBody>
                    <a:bodyPr/>
                    <a:lstStyle/>
                    <a:p>
                      <a:r>
                        <a:rPr lang="en-IN" sz="1600" b="0" i="0" u="none" strike="noStrike" kern="1200" dirty="0">
                          <a:solidFill>
                            <a:schemeClr val="dk1"/>
                          </a:solidFill>
                          <a:effectLst/>
                          <a:latin typeface="+mn-lt"/>
                          <a:ea typeface="+mn-ea"/>
                          <a:cs typeface="+mn-cs"/>
                        </a:rPr>
                        <a:t>Flat/erratic patterns</a:t>
                      </a:r>
                      <a:endParaRPr lang="en-US" sz="1600" dirty="0">
                        <a:latin typeface="+mn-lt"/>
                      </a:endParaRPr>
                    </a:p>
                  </a:txBody>
                  <a:tcPr/>
                </a:tc>
                <a:tc>
                  <a:txBody>
                    <a:bodyPr/>
                    <a:lstStyle/>
                    <a:p>
                      <a:r>
                        <a:rPr lang="en-IN" sz="1600" b="1" i="0" u="none" strike="noStrike" kern="1200" dirty="0">
                          <a:solidFill>
                            <a:schemeClr val="dk1"/>
                          </a:solidFill>
                          <a:effectLst/>
                          <a:latin typeface="+mn-lt"/>
                          <a:ea typeface="+mn-ea"/>
                          <a:cs typeface="+mn-cs"/>
                        </a:rPr>
                        <a:t>Emotional Engagement: </a:t>
                      </a:r>
                      <a:r>
                        <a:rPr lang="en-IN" sz="1600" b="0" i="0" u="none" strike="noStrike" kern="1200" dirty="0">
                          <a:solidFill>
                            <a:schemeClr val="dk1"/>
                          </a:solidFill>
                          <a:effectLst/>
                          <a:latin typeface="+mn-lt"/>
                          <a:ea typeface="+mn-ea"/>
                          <a:cs typeface="+mn-cs"/>
                        </a:rPr>
                        <a:t>Buyers' steady dilation indicates positive arousal toward discounts, while non-buyers' variable patterns suggest cognitive overload from competing motivations.</a:t>
                      </a:r>
                      <a:endParaRPr lang="en-US" sz="1600" dirty="0">
                        <a:latin typeface="+mn-lt"/>
                      </a:endParaRPr>
                    </a:p>
                  </a:txBody>
                  <a:tcPr/>
                </a:tc>
                <a:extLst>
                  <a:ext uri="{0D108BD9-81ED-4DB2-BD59-A6C34878D82A}">
                    <a16:rowId xmlns:a16="http://schemas.microsoft.com/office/drawing/2014/main" val="508936501"/>
                  </a:ext>
                </a:extLst>
              </a:tr>
            </a:tbl>
          </a:graphicData>
        </a:graphic>
      </p:graphicFrame>
      <p:sp>
        <p:nvSpPr>
          <p:cNvPr id="6" name="Slide Number Placeholder 5">
            <a:extLst>
              <a:ext uri="{FF2B5EF4-FFF2-40B4-BE49-F238E27FC236}">
                <a16:creationId xmlns:a16="http://schemas.microsoft.com/office/drawing/2014/main" id="{D77B22E5-AB56-07C2-7B97-2F72F33C9610}"/>
              </a:ext>
            </a:extLst>
          </p:cNvPr>
          <p:cNvSpPr>
            <a:spLocks noGrp="1"/>
          </p:cNvSpPr>
          <p:nvPr>
            <p:ph type="sldNum" sz="quarter" idx="12"/>
          </p:nvPr>
        </p:nvSpPr>
        <p:spPr/>
        <p:txBody>
          <a:bodyPr/>
          <a:lstStyle/>
          <a:p>
            <a:fld id="{3264EB7B-6AEA-F94C-AEF8-E0D3876A87FB}" type="slidenum">
              <a:rPr lang="en-US" smtClean="0"/>
              <a:t>8</a:t>
            </a:fld>
            <a:endParaRPr lang="en-US"/>
          </a:p>
        </p:txBody>
      </p:sp>
    </p:spTree>
    <p:extLst>
      <p:ext uri="{BB962C8B-B14F-4D97-AF65-F5344CB8AC3E}">
        <p14:creationId xmlns:p14="http://schemas.microsoft.com/office/powerpoint/2010/main" val="8318137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161</TotalTime>
  <Words>1357</Words>
  <Application>Microsoft Macintosh PowerPoint</Application>
  <PresentationFormat>Widescreen</PresentationFormat>
  <Paragraphs>132</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-webkit-standard</vt:lpstr>
      <vt:lpstr>Aptos</vt:lpstr>
      <vt:lpstr>Aptos Display</vt:lpstr>
      <vt:lpstr>Arial</vt:lpstr>
      <vt:lpstr>var(--font-fk-grotesk)</vt:lpstr>
      <vt:lpstr>Office Theme</vt:lpstr>
      <vt:lpstr>NeuMa Dataset: EEG-based Neuromarketing Analysis</vt:lpstr>
      <vt:lpstr>Contents</vt:lpstr>
      <vt:lpstr>Introduction</vt:lpstr>
      <vt:lpstr>Methods</vt:lpstr>
      <vt:lpstr>PowerPoint Presentation</vt:lpstr>
      <vt:lpstr>PowerPoint Presentation</vt:lpstr>
      <vt:lpstr>PowerPoint Presentation</vt:lpstr>
      <vt:lpstr>PowerPoint Presentation</vt:lpstr>
      <vt:lpstr>Key Neuromarketing Correlations </vt:lpstr>
      <vt:lpstr>Results</vt:lpstr>
      <vt:lpstr>PowerPoint Presentation</vt:lpstr>
      <vt:lpstr>Interpretation</vt:lpstr>
      <vt:lpstr>Conclusion</vt:lpstr>
      <vt:lpstr>Limitation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Vishal Ubnare 24510148</dc:creator>
  <cp:lastModifiedBy>Vishal Ubnare 24510148</cp:lastModifiedBy>
  <cp:revision>1</cp:revision>
  <dcterms:created xsi:type="dcterms:W3CDTF">2025-04-26T17:25:44Z</dcterms:created>
  <dcterms:modified xsi:type="dcterms:W3CDTF">2025-04-26T20:07:41Z</dcterms:modified>
</cp:coreProperties>
</file>

<file path=docProps/thumbnail.jpeg>
</file>